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406" r:id="rId5"/>
    <p:sldId id="562" r:id="rId6"/>
    <p:sldId id="561" r:id="rId7"/>
    <p:sldId id="461" r:id="rId8"/>
    <p:sldId id="462" r:id="rId9"/>
    <p:sldId id="464" r:id="rId10"/>
    <p:sldId id="466" r:id="rId11"/>
    <p:sldId id="463" r:id="rId12"/>
    <p:sldId id="467" r:id="rId13"/>
    <p:sldId id="473" r:id="rId14"/>
    <p:sldId id="563" r:id="rId15"/>
    <p:sldId id="474" r:id="rId16"/>
    <p:sldId id="475" r:id="rId17"/>
    <p:sldId id="534" r:id="rId18"/>
    <p:sldId id="553" r:id="rId19"/>
    <p:sldId id="565" r:id="rId20"/>
    <p:sldId id="564" r:id="rId21"/>
    <p:sldId id="554" r:id="rId22"/>
    <p:sldId id="535" r:id="rId23"/>
    <p:sldId id="560" r:id="rId24"/>
    <p:sldId id="549" r:id="rId25"/>
    <p:sldId id="551" r:id="rId26"/>
    <p:sldId id="546" r:id="rId27"/>
    <p:sldId id="547" r:id="rId28"/>
    <p:sldId id="548" r:id="rId29"/>
    <p:sldId id="542" r:id="rId30"/>
    <p:sldId id="543" r:id="rId31"/>
    <p:sldId id="544" r:id="rId32"/>
    <p:sldId id="545" r:id="rId33"/>
    <p:sldId id="536" r:id="rId34"/>
    <p:sldId id="537" r:id="rId35"/>
    <p:sldId id="538" r:id="rId36"/>
    <p:sldId id="539" r:id="rId37"/>
    <p:sldId id="540" r:id="rId38"/>
    <p:sldId id="541" r:id="rId39"/>
    <p:sldId id="465" r:id="rId40"/>
    <p:sldId id="557" r:id="rId41"/>
    <p:sldId id="410" r:id="rId4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2" autoAdjust="0"/>
    <p:restoredTop sz="69636" autoAdjust="0"/>
  </p:normalViewPr>
  <p:slideViewPr>
    <p:cSldViewPr snapToGrid="0">
      <p:cViewPr varScale="1">
        <p:scale>
          <a:sx n="46" d="100"/>
          <a:sy n="46" d="100"/>
        </p:scale>
        <p:origin x="18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van der Weijden" userId="d5a97714-595f-41f7-a457-b8fe7f3b0d31" providerId="ADAL" clId="{2E500A2C-AFFB-4F92-B4F2-0AD283A478CF}"/>
    <pc:docChg chg="modSld">
      <pc:chgData name="Emil van der Weijden" userId="d5a97714-595f-41f7-a457-b8fe7f3b0d31" providerId="ADAL" clId="{2E500A2C-AFFB-4F92-B4F2-0AD283A478CF}" dt="2023-11-13T10:58:25.572" v="63" actId="20577"/>
      <pc:docMkLst>
        <pc:docMk/>
      </pc:docMkLst>
      <pc:sldChg chg="modSp mod">
        <pc:chgData name="Emil van der Weijden" userId="d5a97714-595f-41f7-a457-b8fe7f3b0d31" providerId="ADAL" clId="{2E500A2C-AFFB-4F92-B4F2-0AD283A478CF}" dt="2023-11-13T10:58:25.572" v="63" actId="20577"/>
        <pc:sldMkLst>
          <pc:docMk/>
          <pc:sldMk cId="482857138" sldId="562"/>
        </pc:sldMkLst>
        <pc:spChg chg="mod">
          <ac:chgData name="Emil van der Weijden" userId="d5a97714-595f-41f7-a457-b8fe7f3b0d31" providerId="ADAL" clId="{2E500A2C-AFFB-4F92-B4F2-0AD283A478CF}" dt="2023-11-13T10:58:25.572" v="63" actId="20577"/>
          <ac:spMkLst>
            <pc:docMk/>
            <pc:sldMk cId="482857138" sldId="562"/>
            <ac:spMk id="3" creationId="{00000000-0000-0000-0000-000000000000}"/>
          </ac:spMkLst>
        </pc:spChg>
      </pc:sldChg>
      <pc:sldChg chg="modSp mod">
        <pc:chgData name="Emil van der Weijden" userId="d5a97714-595f-41f7-a457-b8fe7f3b0d31" providerId="ADAL" clId="{2E500A2C-AFFB-4F92-B4F2-0AD283A478CF}" dt="2023-11-13T10:56:54.537" v="11" actId="20577"/>
        <pc:sldMkLst>
          <pc:docMk/>
          <pc:sldMk cId="3837285316" sldId="563"/>
        </pc:sldMkLst>
        <pc:spChg chg="mod">
          <ac:chgData name="Emil van der Weijden" userId="d5a97714-595f-41f7-a457-b8fe7f3b0d31" providerId="ADAL" clId="{2E500A2C-AFFB-4F92-B4F2-0AD283A478CF}" dt="2023-11-13T10:56:54.537" v="11" actId="20577"/>
          <ac:spMkLst>
            <pc:docMk/>
            <pc:sldMk cId="3837285316" sldId="5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FBBB7-7F8C-4035-90BE-0DFA58E73D1F}" type="datetimeFigureOut">
              <a:rPr lang="nl-NL" smtClean="0"/>
              <a:t>13-11-2023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7FBF1-AD57-4CAE-ADAB-C79A0BAD9FFA}" type="slidenum">
              <a:rPr lang="nl-NL" smtClean="0"/>
              <a:t>‹nr.›</a:t>
            </a:fld>
            <a:endParaRPr lang="nl-NL"/>
          </a:p>
        </p:txBody>
      </p:sp>
    </p:spTree>
    <p:extLst>
      <p:ext uri="{BB962C8B-B14F-4D97-AF65-F5344CB8AC3E}">
        <p14:creationId xmlns:p14="http://schemas.microsoft.com/office/powerpoint/2010/main" val="84789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2</a:t>
            </a:fld>
            <a:endParaRPr lang="nl-NL"/>
          </a:p>
        </p:txBody>
      </p:sp>
    </p:spTree>
    <p:extLst>
      <p:ext uri="{BB962C8B-B14F-4D97-AF65-F5344CB8AC3E}">
        <p14:creationId xmlns:p14="http://schemas.microsoft.com/office/powerpoint/2010/main" val="38076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Domein: Eukaryoten</a:t>
            </a:r>
          </a:p>
          <a:p>
            <a:r>
              <a:rPr lang="nl-NL" dirty="0"/>
              <a:t>Rijk: Dieren</a:t>
            </a:r>
          </a:p>
          <a:p>
            <a:r>
              <a:rPr lang="nl-NL" dirty="0"/>
              <a:t>Stam: Gewervelden</a:t>
            </a:r>
          </a:p>
          <a:p>
            <a:r>
              <a:rPr lang="nl-NL" dirty="0"/>
              <a:t>Klasse: Vogels</a:t>
            </a:r>
          </a:p>
          <a:p>
            <a:r>
              <a:rPr lang="nl-NL" dirty="0"/>
              <a:t>Orde: 15 ordes van vogels</a:t>
            </a:r>
          </a:p>
        </p:txBody>
      </p:sp>
      <p:sp>
        <p:nvSpPr>
          <p:cNvPr id="4" name="Tijdelijke aanduiding voor dianummer 3"/>
          <p:cNvSpPr>
            <a:spLocks noGrp="1"/>
          </p:cNvSpPr>
          <p:nvPr>
            <p:ph type="sldNum" sz="quarter" idx="5"/>
          </p:nvPr>
        </p:nvSpPr>
        <p:spPr/>
        <p:txBody>
          <a:bodyPr/>
          <a:lstStyle/>
          <a:p>
            <a:fld id="{8CF7FBF1-AD57-4CAE-ADAB-C79A0BAD9FFA}" type="slidenum">
              <a:rPr lang="nl-NL" smtClean="0"/>
              <a:t>16</a:t>
            </a:fld>
            <a:endParaRPr lang="nl-NL"/>
          </a:p>
        </p:txBody>
      </p:sp>
    </p:spTree>
    <p:extLst>
      <p:ext uri="{BB962C8B-B14F-4D97-AF65-F5344CB8AC3E}">
        <p14:creationId xmlns:p14="http://schemas.microsoft.com/office/powerpoint/2010/main" val="262175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Syrinx</a:t>
            </a:r>
            <a:r>
              <a:rPr lang="nl-NL" baseline="0" dirty="0"/>
              <a:t> = </a:t>
            </a:r>
            <a:r>
              <a:rPr lang="nl-NL" sz="1200" b="0" kern="1200" dirty="0">
                <a:solidFill>
                  <a:schemeClr val="tx1"/>
                </a:solidFill>
                <a:effectLst/>
                <a:latin typeface="+mn-lt"/>
                <a:ea typeface="+mn-ea"/>
                <a:cs typeface="+mn-cs"/>
              </a:rPr>
              <a:t>De </a:t>
            </a:r>
            <a:r>
              <a:rPr lang="nl-NL" sz="1200" b="0" i="1" kern="1200" dirty="0">
                <a:solidFill>
                  <a:schemeClr val="tx1"/>
                </a:solidFill>
                <a:effectLst/>
                <a:latin typeface="+mn-lt"/>
                <a:ea typeface="+mn-ea"/>
                <a:cs typeface="+mn-cs"/>
              </a:rPr>
              <a:t>syrinx</a:t>
            </a:r>
            <a:r>
              <a:rPr lang="nl-NL" sz="1200" b="0" kern="1200" dirty="0">
                <a:solidFill>
                  <a:schemeClr val="tx1"/>
                </a:solidFill>
                <a:effectLst/>
                <a:latin typeface="+mn-lt"/>
                <a:ea typeface="+mn-ea"/>
                <a:cs typeface="+mn-cs"/>
              </a:rPr>
              <a:t> is het '</a:t>
            </a:r>
            <a:r>
              <a:rPr lang="nl-NL" sz="1200" b="0" kern="1200" dirty="0" err="1">
                <a:solidFill>
                  <a:schemeClr val="tx1"/>
                </a:solidFill>
                <a:effectLst/>
                <a:latin typeface="+mn-lt"/>
                <a:ea typeface="+mn-ea"/>
                <a:cs typeface="+mn-cs"/>
              </a:rPr>
              <a:t>spraak'orgaan</a:t>
            </a:r>
            <a:r>
              <a:rPr lang="nl-NL" sz="1200" b="0" kern="1200" dirty="0">
                <a:solidFill>
                  <a:schemeClr val="tx1"/>
                </a:solidFill>
                <a:effectLst/>
                <a:latin typeface="+mn-lt"/>
                <a:ea typeface="+mn-ea"/>
                <a:cs typeface="+mn-cs"/>
              </a:rPr>
              <a:t> van een vogel. De </a:t>
            </a:r>
            <a:r>
              <a:rPr lang="nl-NL" sz="1200" b="0" i="1" kern="1200" dirty="0">
                <a:solidFill>
                  <a:schemeClr val="tx1"/>
                </a:solidFill>
                <a:effectLst/>
                <a:latin typeface="+mn-lt"/>
                <a:ea typeface="+mn-ea"/>
                <a:cs typeface="+mn-cs"/>
              </a:rPr>
              <a:t>syrinx</a:t>
            </a:r>
            <a:r>
              <a:rPr lang="nl-NL" sz="1200" b="0" kern="1200" dirty="0">
                <a:solidFill>
                  <a:schemeClr val="tx1"/>
                </a:solidFill>
                <a:effectLst/>
                <a:latin typeface="+mn-lt"/>
                <a:ea typeface="+mn-ea"/>
                <a:cs typeface="+mn-cs"/>
              </a:rPr>
              <a:t> bevindt zich aan het eind van de luchtpijp, waar deze zich opsplitst naar de bronchiën</a:t>
            </a:r>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21</a:t>
            </a:fld>
            <a:endParaRPr lang="nl-NL"/>
          </a:p>
        </p:txBody>
      </p:sp>
    </p:spTree>
    <p:extLst>
      <p:ext uri="{BB962C8B-B14F-4D97-AF65-F5344CB8AC3E}">
        <p14:creationId xmlns:p14="http://schemas.microsoft.com/office/powerpoint/2010/main" val="34741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36</a:t>
            </a:fld>
            <a:endParaRPr lang="nl-NL"/>
          </a:p>
        </p:txBody>
      </p:sp>
    </p:spTree>
    <p:extLst>
      <p:ext uri="{BB962C8B-B14F-4D97-AF65-F5344CB8AC3E}">
        <p14:creationId xmlns:p14="http://schemas.microsoft.com/office/powerpoint/2010/main" val="148019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lvl="1" indent="-457200">
              <a:buFont typeface="+mj-lt"/>
              <a:buAutoNum type="arabicPeriod"/>
            </a:pPr>
            <a:r>
              <a:rPr lang="nl-NL" dirty="0"/>
              <a:t>Julia, Maarten -&gt; Uilen</a:t>
            </a:r>
          </a:p>
          <a:p>
            <a:pPr marL="914400" lvl="1" indent="-457200">
              <a:buFont typeface="+mj-lt"/>
              <a:buAutoNum type="arabicPeriod"/>
            </a:pPr>
            <a:r>
              <a:rPr lang="nl-NL" dirty="0"/>
              <a:t>Anton, Martin -&gt; zangvogels</a:t>
            </a:r>
          </a:p>
          <a:p>
            <a:pPr marL="914400" lvl="1" indent="-457200">
              <a:buFont typeface="+mj-lt"/>
              <a:buAutoNum type="arabicPeriod"/>
            </a:pPr>
            <a:r>
              <a:rPr lang="nl-NL" dirty="0"/>
              <a:t>Stefan, </a:t>
            </a:r>
            <a:r>
              <a:rPr lang="nl-NL" dirty="0" err="1"/>
              <a:t>laura</a:t>
            </a:r>
            <a:r>
              <a:rPr lang="nl-NL" dirty="0"/>
              <a:t> en Giel -&gt; nummer 6 roofvogels</a:t>
            </a:r>
          </a:p>
          <a:p>
            <a:pPr marL="914400" lvl="1" indent="-457200">
              <a:buFont typeface="+mj-lt"/>
              <a:buAutoNum type="arabicPeriod"/>
            </a:pPr>
            <a:r>
              <a:rPr lang="nl-NL" dirty="0" err="1"/>
              <a:t>Lotta</a:t>
            </a:r>
            <a:r>
              <a:rPr lang="nl-NL" dirty="0"/>
              <a:t> en Elisa, 3. </a:t>
            </a:r>
            <a:r>
              <a:rPr lang="nl-NL" dirty="0" err="1"/>
              <a:t>papegaaiachtigen</a:t>
            </a:r>
            <a:endParaRPr lang="nl-NL" dirty="0"/>
          </a:p>
          <a:p>
            <a:pPr marL="914400" lvl="1" indent="-457200">
              <a:buFont typeface="+mj-lt"/>
              <a:buAutoNum type="arabicPeriod"/>
            </a:pPr>
            <a:r>
              <a:rPr lang="nl-NL" dirty="0"/>
              <a:t>Jip en </a:t>
            </a:r>
            <a:r>
              <a:rPr lang="nl-NL" dirty="0" err="1"/>
              <a:t>tobiaz</a:t>
            </a:r>
            <a:r>
              <a:rPr lang="nl-NL" dirty="0"/>
              <a:t> nummer 1</a:t>
            </a:r>
          </a:p>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37</a:t>
            </a:fld>
            <a:endParaRPr lang="nl-NL"/>
          </a:p>
        </p:txBody>
      </p:sp>
    </p:spTree>
    <p:extLst>
      <p:ext uri="{BB962C8B-B14F-4D97-AF65-F5344CB8AC3E}">
        <p14:creationId xmlns:p14="http://schemas.microsoft.com/office/powerpoint/2010/main" val="3246886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endParaRPr lang="nl-NL" dirty="0"/>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a:noFill/>
        </p:spPr>
        <p:txBody>
          <a:bodyPr/>
          <a:lstStyle/>
          <a:p>
            <a:fld id="{E766E7BF-1B43-4560-9C11-4E36536E79C0}"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97091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766E7BF-1B43-4560-9C11-4E36536E79C0}"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184432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766E7BF-1B43-4560-9C11-4E36536E79C0}"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356808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44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marL="228600" indent="-228600">
              <a:buFontTx/>
              <a:buBlip>
                <a:blip r:embed="rId3"/>
              </a:buBlip>
              <a:defRPr/>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E766E7BF-1B43-4560-9C11-4E36536E79C0}"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40204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normAutofit/>
          </a:bodyPr>
          <a:lstStyle>
            <a:lvl1pPr>
              <a:defRPr sz="3600" b="1">
                <a:solidFill>
                  <a:schemeClr val="accent6">
                    <a:lumMod val="75000"/>
                  </a:schemeClr>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766E7BF-1B43-4560-9C11-4E36536E79C0}"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72719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lvl2pPr marL="685800" indent="-228600">
              <a:buFont typeface="Wingdings" panose="05000000000000000000" pitchFamily="2" charset="2"/>
              <a:buChar char="Ø"/>
              <a:defRPr/>
            </a:lvl2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766E7BF-1B43-4560-9C11-4E36536E79C0}" type="datetimeFigureOut">
              <a:rPr lang="nl-NL" smtClean="0"/>
              <a:t>13-11-2023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20819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766E7BF-1B43-4560-9C11-4E36536E79C0}" type="datetimeFigureOut">
              <a:rPr lang="nl-NL" smtClean="0"/>
              <a:t>13-11-2023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186705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766E7BF-1B43-4560-9C11-4E36536E79C0}" type="datetimeFigureOut">
              <a:rPr lang="nl-NL" smtClean="0"/>
              <a:t>13-11-2023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89429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766E7BF-1B43-4560-9C11-4E36536E79C0}" type="datetimeFigureOut">
              <a:rPr lang="nl-NL" smtClean="0"/>
              <a:t>13-11-2023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C5BEDD1-4FC0-4651-8894-C55E6A89B39A}" type="slidenum">
              <a:rPr lang="nl-NL" smtClean="0"/>
              <a:t>‹nr.›</a:t>
            </a:fld>
            <a:endParaRPr lang="nl-NL"/>
          </a:p>
        </p:txBody>
      </p:sp>
      <p:sp>
        <p:nvSpPr>
          <p:cNvPr id="6" name="Tijdelijke aanduiding voor tekst 5"/>
          <p:cNvSpPr>
            <a:spLocks noGrp="1"/>
          </p:cNvSpPr>
          <p:nvPr>
            <p:ph type="body" sz="quarter" idx="13"/>
          </p:nvPr>
        </p:nvSpPr>
        <p:spPr>
          <a:xfrm>
            <a:off x="778669" y="989014"/>
            <a:ext cx="7561660" cy="4941887"/>
          </a:xfrm>
          <a:noFill/>
        </p:spPr>
        <p:txBody>
          <a:bodyPr>
            <a:normAutofit/>
          </a:bodyPr>
          <a:lstStyle>
            <a:lvl1pPr marL="0" indent="0">
              <a:buNone/>
              <a:defRPr sz="6000" b="1">
                <a:latin typeface="Arial" panose="020B0604020202020204" pitchFamily="34" charset="0"/>
                <a:cs typeface="Arial" panose="020B0604020202020204" pitchFamily="34" charset="0"/>
              </a:defRPr>
            </a:lvl1pPr>
          </a:lstStyle>
          <a:p>
            <a:pPr lvl="0"/>
            <a:r>
              <a:rPr lang="nl-NL"/>
              <a:t>Klik om de modelstijlen te bewerken</a:t>
            </a:r>
          </a:p>
        </p:txBody>
      </p:sp>
    </p:spTree>
    <p:extLst>
      <p:ext uri="{BB962C8B-B14F-4D97-AF65-F5344CB8AC3E}">
        <p14:creationId xmlns:p14="http://schemas.microsoft.com/office/powerpoint/2010/main" val="260770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766E7BF-1B43-4560-9C11-4E36536E79C0}" type="datetimeFigureOut">
              <a:rPr lang="nl-NL" smtClean="0"/>
              <a:t>13-11-2023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187559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766E7BF-1B43-4560-9C11-4E36536E79C0}" type="datetimeFigureOut">
              <a:rPr lang="nl-NL" smtClean="0"/>
              <a:t>13-11-2023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230451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6E7BF-1B43-4560-9C11-4E36536E79C0}" type="datetimeFigureOut">
              <a:rPr lang="nl-NL" smtClean="0"/>
              <a:t>13-11-2023</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BEDD1-4FC0-4651-8894-C55E6A89B39A}" type="slidenum">
              <a:rPr lang="nl-NL" smtClean="0"/>
              <a:t>‹nr.›</a:t>
            </a:fld>
            <a:endParaRPr lang="nl-NL"/>
          </a:p>
        </p:txBody>
      </p:sp>
    </p:spTree>
    <p:extLst>
      <p:ext uri="{BB962C8B-B14F-4D97-AF65-F5344CB8AC3E}">
        <p14:creationId xmlns:p14="http://schemas.microsoft.com/office/powerpoint/2010/main" val="2240003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tudent.allyoucanlearn.n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l.wikipedia.org/wiki/Kasuarissen" TargetMode="External"/><Relationship Id="rId2" Type="http://schemas.openxmlformats.org/officeDocument/2006/relationships/hyperlink" Target="https://nl.wikipedia.org/wiki/Emo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7179" y="4453800"/>
            <a:ext cx="5249637" cy="1325563"/>
          </a:xfrm>
        </p:spPr>
        <p:txBody>
          <a:bodyPr>
            <a:normAutofit/>
          </a:bodyPr>
          <a:lstStyle/>
          <a:p>
            <a:pPr algn="ctr"/>
            <a:r>
              <a:rPr lang="nl-NL" dirty="0"/>
              <a:t>Keuzedeel CE Vogels</a:t>
            </a:r>
            <a:br>
              <a:rPr lang="nl-NL" dirty="0"/>
            </a:br>
            <a:r>
              <a:rPr lang="nl-NL" dirty="0"/>
              <a:t>Les 1 Theorie</a:t>
            </a:r>
          </a:p>
        </p:txBody>
      </p:sp>
      <p:pic>
        <p:nvPicPr>
          <p:cNvPr id="4" name="Tijdelijke aanduiding voor inhoud 3"/>
          <p:cNvPicPr>
            <a:picLocks noGrp="1" noChangeAspect="1"/>
          </p:cNvPicPr>
          <p:nvPr>
            <p:ph idx="1"/>
          </p:nvPr>
        </p:nvPicPr>
        <p:blipFill>
          <a:blip r:embed="rId2"/>
          <a:stretch>
            <a:fillRect/>
          </a:stretch>
        </p:blipFill>
        <p:spPr>
          <a:xfrm>
            <a:off x="1607704" y="1425053"/>
            <a:ext cx="5928589" cy="1344273"/>
          </a:xfrm>
          <a:prstGeom prst="rect">
            <a:avLst/>
          </a:prstGeom>
        </p:spPr>
      </p:pic>
    </p:spTree>
    <p:extLst>
      <p:ext uri="{BB962C8B-B14F-4D97-AF65-F5344CB8AC3E}">
        <p14:creationId xmlns:p14="http://schemas.microsoft.com/office/powerpoint/2010/main" val="412573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Keuzedeel CE vogels behaald als:</a:t>
            </a:r>
          </a:p>
        </p:txBody>
      </p:sp>
      <p:sp>
        <p:nvSpPr>
          <p:cNvPr id="3" name="Tijdelijke aanduiding voor inhoud 2"/>
          <p:cNvSpPr>
            <a:spLocks noGrp="1"/>
          </p:cNvSpPr>
          <p:nvPr>
            <p:ph idx="1"/>
          </p:nvPr>
        </p:nvSpPr>
        <p:spPr/>
        <p:txBody>
          <a:bodyPr>
            <a:normAutofit/>
          </a:bodyPr>
          <a:lstStyle/>
          <a:p>
            <a:r>
              <a:rPr lang="nl-NL" dirty="0"/>
              <a:t> Beide examenonderdelen voldoende zijn. Op de resultatenlijst komt dan een voldoende of een goed te staan (60 % goed op kennisexamen, meerkeuze). </a:t>
            </a:r>
          </a:p>
        </p:txBody>
      </p:sp>
    </p:spTree>
    <p:extLst>
      <p:ext uri="{BB962C8B-B14F-4D97-AF65-F5344CB8AC3E}">
        <p14:creationId xmlns:p14="http://schemas.microsoft.com/office/powerpoint/2010/main" val="1691696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Lesmateriaal</a:t>
            </a:r>
          </a:p>
        </p:txBody>
      </p:sp>
      <p:sp>
        <p:nvSpPr>
          <p:cNvPr id="3" name="Tijdelijke aanduiding voor inhoud 2"/>
          <p:cNvSpPr>
            <a:spLocks noGrp="1"/>
          </p:cNvSpPr>
          <p:nvPr>
            <p:ph idx="1"/>
          </p:nvPr>
        </p:nvSpPr>
        <p:spPr/>
        <p:txBody>
          <a:bodyPr>
            <a:normAutofit lnSpcReduction="10000"/>
          </a:bodyPr>
          <a:lstStyle/>
          <a:p>
            <a:r>
              <a:rPr lang="nl-NL" dirty="0"/>
              <a:t>Bovengenoemde voorbereiden en behalen door </a:t>
            </a:r>
          </a:p>
          <a:p>
            <a:pPr lvl="1"/>
            <a:r>
              <a:rPr lang="nl-NL" dirty="0"/>
              <a:t>PPT </a:t>
            </a:r>
          </a:p>
          <a:p>
            <a:pPr lvl="1"/>
            <a:r>
              <a:rPr lang="nl-NL" dirty="0"/>
              <a:t>Opdrachten </a:t>
            </a:r>
          </a:p>
          <a:p>
            <a:pPr lvl="1"/>
            <a:r>
              <a:rPr lang="nl-NL" dirty="0"/>
              <a:t>Wikiwijs; </a:t>
            </a:r>
            <a:r>
              <a:rPr lang="nl-NL" u="sng" dirty="0">
                <a:solidFill>
                  <a:schemeClr val="accent1">
                    <a:lumMod val="75000"/>
                  </a:schemeClr>
                </a:solidFill>
              </a:rPr>
              <a:t>https://maken.wikiwijs.nl/201397</a:t>
            </a:r>
          </a:p>
          <a:p>
            <a:pPr lvl="1"/>
            <a:r>
              <a:rPr lang="nl-NL" u="sng" dirty="0">
                <a:hlinkClick r:id="rId2"/>
              </a:rPr>
              <a:t>https://student.allyoucanlearn.nl/#/</a:t>
            </a:r>
            <a:r>
              <a:rPr lang="nl-NL" dirty="0"/>
              <a:t> </a:t>
            </a:r>
          </a:p>
          <a:p>
            <a:pPr lvl="1"/>
            <a:r>
              <a:rPr lang="nl-NL" dirty="0" err="1"/>
              <a:t>PDF’s</a:t>
            </a:r>
            <a:r>
              <a:rPr lang="nl-NL" dirty="0"/>
              <a:t> </a:t>
            </a:r>
          </a:p>
          <a:p>
            <a:pPr lvl="1"/>
            <a:r>
              <a:rPr lang="nl-NL" dirty="0"/>
              <a:t>Oefenexamens/ toetsen </a:t>
            </a:r>
          </a:p>
          <a:p>
            <a:pPr lvl="1"/>
            <a:r>
              <a:rPr lang="nl-NL" dirty="0"/>
              <a:t>Handelingenlijst/praktijk </a:t>
            </a:r>
          </a:p>
          <a:p>
            <a:pPr lvl="2"/>
            <a:r>
              <a:rPr lang="nl-NL" dirty="0"/>
              <a:t>En vooral: </a:t>
            </a:r>
          </a:p>
          <a:p>
            <a:pPr lvl="3"/>
            <a:r>
              <a:rPr lang="nl-NL" dirty="0"/>
              <a:t>Opletten in de les</a:t>
            </a:r>
          </a:p>
          <a:p>
            <a:pPr lvl="3"/>
            <a:r>
              <a:rPr lang="nl-NL" dirty="0"/>
              <a:t>Huiswerk maken </a:t>
            </a:r>
          </a:p>
          <a:p>
            <a:pPr lvl="3"/>
            <a:r>
              <a:rPr lang="nl-NL" dirty="0"/>
              <a:t>Zelfstudie </a:t>
            </a:r>
          </a:p>
        </p:txBody>
      </p:sp>
    </p:spTree>
    <p:extLst>
      <p:ext uri="{BB962C8B-B14F-4D97-AF65-F5344CB8AC3E}">
        <p14:creationId xmlns:p14="http://schemas.microsoft.com/office/powerpoint/2010/main" val="383728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les 1 </a:t>
            </a:r>
          </a:p>
        </p:txBody>
      </p:sp>
      <p:sp>
        <p:nvSpPr>
          <p:cNvPr id="3" name="Tijdelijke aanduiding voor inhoud 2"/>
          <p:cNvSpPr>
            <a:spLocks noGrp="1"/>
          </p:cNvSpPr>
          <p:nvPr>
            <p:ph idx="1"/>
          </p:nvPr>
        </p:nvSpPr>
        <p:spPr/>
        <p:txBody>
          <a:bodyPr>
            <a:normAutofit/>
          </a:bodyPr>
          <a:lstStyle/>
          <a:p>
            <a:r>
              <a:rPr lang="nl-NL" dirty="0"/>
              <a:t> Introductie </a:t>
            </a:r>
          </a:p>
          <a:p>
            <a:pPr lvl="1"/>
            <a:r>
              <a:rPr lang="nl-NL" dirty="0"/>
              <a:t>Voorkennis achterhalen</a:t>
            </a:r>
          </a:p>
          <a:p>
            <a:pPr lvl="1"/>
            <a:r>
              <a:rPr lang="nl-NL" dirty="0"/>
              <a:t>Inleiding in de ordes</a:t>
            </a:r>
          </a:p>
          <a:p>
            <a:pPr lvl="1"/>
            <a:r>
              <a:rPr lang="nl-NL" dirty="0"/>
              <a:t>Opdracht uitleggen</a:t>
            </a:r>
          </a:p>
        </p:txBody>
      </p:sp>
    </p:spTree>
    <p:extLst>
      <p:ext uri="{BB962C8B-B14F-4D97-AF65-F5344CB8AC3E}">
        <p14:creationId xmlns:p14="http://schemas.microsoft.com/office/powerpoint/2010/main" val="203844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p:txBody>
          <a:bodyPr/>
          <a:lstStyle/>
          <a:p>
            <a:r>
              <a:rPr lang="nl-NL" dirty="0"/>
              <a:t>Kennis hebben van: </a:t>
            </a:r>
          </a:p>
          <a:p>
            <a:pPr lvl="1"/>
            <a:r>
              <a:rPr lang="nl-NL" dirty="0"/>
              <a:t>Ontstaan houden van vogels </a:t>
            </a:r>
          </a:p>
          <a:p>
            <a:pPr lvl="1"/>
            <a:r>
              <a:rPr lang="nl-NL" dirty="0"/>
              <a:t>Algemene bijzonderheden vogels </a:t>
            </a:r>
          </a:p>
          <a:p>
            <a:pPr lvl="1"/>
            <a:r>
              <a:rPr lang="nl-NL" dirty="0"/>
              <a:t>Taxonomie van vogels </a:t>
            </a:r>
          </a:p>
          <a:p>
            <a:pPr lvl="1"/>
            <a:r>
              <a:rPr lang="nl-NL" dirty="0"/>
              <a:t>De ordes van vogels </a:t>
            </a:r>
          </a:p>
          <a:p>
            <a:pPr lvl="1"/>
            <a:r>
              <a:rPr lang="nl-NL" dirty="0"/>
              <a:t>De te kennen vogelsoorten</a:t>
            </a:r>
          </a:p>
          <a:p>
            <a:pPr lvl="1"/>
            <a:endParaRPr lang="nl-NL" dirty="0"/>
          </a:p>
        </p:txBody>
      </p:sp>
    </p:spTree>
    <p:extLst>
      <p:ext uri="{BB962C8B-B14F-4D97-AF65-F5344CB8AC3E}">
        <p14:creationId xmlns:p14="http://schemas.microsoft.com/office/powerpoint/2010/main" val="398182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Inleiding vogelwereld</a:t>
            </a:r>
          </a:p>
        </p:txBody>
      </p:sp>
      <p:sp>
        <p:nvSpPr>
          <p:cNvPr id="3" name="Tijdelijke aanduiding voor inhoud 2"/>
          <p:cNvSpPr>
            <a:spLocks noGrp="1"/>
          </p:cNvSpPr>
          <p:nvPr>
            <p:ph idx="1"/>
          </p:nvPr>
        </p:nvSpPr>
        <p:spPr/>
        <p:txBody>
          <a:bodyPr/>
          <a:lstStyle/>
          <a:p>
            <a:r>
              <a:rPr lang="nl-NL" dirty="0"/>
              <a:t> Al jaren gehouden door de mens </a:t>
            </a:r>
          </a:p>
          <a:p>
            <a:pPr lvl="1"/>
            <a:r>
              <a:rPr lang="nl-NL" dirty="0"/>
              <a:t>Wildvang </a:t>
            </a:r>
          </a:p>
          <a:p>
            <a:pPr lvl="1"/>
            <a:r>
              <a:rPr lang="nl-NL" dirty="0"/>
              <a:t>Kweken </a:t>
            </a:r>
          </a:p>
          <a:p>
            <a:r>
              <a:rPr lang="nl-NL" dirty="0"/>
              <a:t> Verschillende redenen</a:t>
            </a:r>
          </a:p>
          <a:p>
            <a:pPr lvl="1"/>
            <a:r>
              <a:rPr lang="nl-NL" dirty="0"/>
              <a:t>Voedsel</a:t>
            </a:r>
          </a:p>
          <a:p>
            <a:pPr lvl="1"/>
            <a:r>
              <a:rPr lang="nl-NL" dirty="0"/>
              <a:t>Bijproducten zoals veren en bijgeloof</a:t>
            </a:r>
          </a:p>
          <a:p>
            <a:pPr lvl="1"/>
            <a:r>
              <a:rPr lang="nl-NL" dirty="0"/>
              <a:t>Zang </a:t>
            </a:r>
          </a:p>
          <a:p>
            <a:pPr lvl="1"/>
            <a:r>
              <a:rPr lang="nl-NL" dirty="0"/>
              <a:t>Prachtige kleuren</a:t>
            </a:r>
          </a:p>
        </p:txBody>
      </p:sp>
    </p:spTree>
    <p:extLst>
      <p:ext uri="{BB962C8B-B14F-4D97-AF65-F5344CB8AC3E}">
        <p14:creationId xmlns:p14="http://schemas.microsoft.com/office/powerpoint/2010/main" val="48450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Algemene bijzonderheden aan een vogel</a:t>
            </a:r>
          </a:p>
        </p:txBody>
      </p:sp>
      <p:sp>
        <p:nvSpPr>
          <p:cNvPr id="3" name="Tijdelijke aanduiding voor inhoud 2"/>
          <p:cNvSpPr>
            <a:spLocks noGrp="1"/>
          </p:cNvSpPr>
          <p:nvPr>
            <p:ph idx="1"/>
          </p:nvPr>
        </p:nvSpPr>
        <p:spPr>
          <a:xfrm>
            <a:off x="628650" y="1825624"/>
            <a:ext cx="7886700" cy="4940935"/>
          </a:xfrm>
        </p:spPr>
        <p:txBody>
          <a:bodyPr>
            <a:normAutofit fontScale="47500" lnSpcReduction="20000"/>
          </a:bodyPr>
          <a:lstStyle/>
          <a:p>
            <a:r>
              <a:rPr lang="nl-NL" dirty="0"/>
              <a:t> Snavel, hoorn</a:t>
            </a:r>
          </a:p>
          <a:p>
            <a:r>
              <a:rPr lang="nl-NL" dirty="0"/>
              <a:t> Vorm poten en bouw poten </a:t>
            </a:r>
          </a:p>
          <a:p>
            <a:r>
              <a:rPr lang="nl-NL" dirty="0"/>
              <a:t> Geen gebit: krop, en twee magen</a:t>
            </a:r>
          </a:p>
          <a:p>
            <a:r>
              <a:rPr lang="nl-NL" dirty="0"/>
              <a:t> Veren: waterafstotend, schutkleur, isolatie, vliegen</a:t>
            </a:r>
          </a:p>
          <a:p>
            <a:r>
              <a:rPr lang="nl-NL" dirty="0"/>
              <a:t> Zang </a:t>
            </a:r>
          </a:p>
          <a:p>
            <a:r>
              <a:rPr lang="nl-NL" dirty="0"/>
              <a:t> Vliegen (gebouwd om te vliegen)</a:t>
            </a:r>
          </a:p>
          <a:p>
            <a:r>
              <a:rPr lang="nl-NL" dirty="0"/>
              <a:t> Eieren </a:t>
            </a:r>
          </a:p>
          <a:p>
            <a:r>
              <a:rPr lang="nl-NL" dirty="0"/>
              <a:t> Nestbouw </a:t>
            </a:r>
          </a:p>
          <a:p>
            <a:r>
              <a:rPr lang="nl-NL" dirty="0"/>
              <a:t> Cloaca </a:t>
            </a:r>
          </a:p>
          <a:p>
            <a:r>
              <a:rPr lang="nl-NL" dirty="0"/>
              <a:t> Warmbloedig, 40 graden</a:t>
            </a:r>
          </a:p>
          <a:p>
            <a:r>
              <a:rPr lang="nl-NL" dirty="0"/>
              <a:t> Ontlasting </a:t>
            </a:r>
          </a:p>
          <a:p>
            <a:r>
              <a:rPr lang="nl-NL" dirty="0"/>
              <a:t> Geen uitwendige oren </a:t>
            </a:r>
          </a:p>
          <a:p>
            <a:r>
              <a:rPr lang="nl-NL" dirty="0"/>
              <a:t> Borstbeen </a:t>
            </a:r>
          </a:p>
          <a:p>
            <a:r>
              <a:rPr lang="nl-NL" dirty="0"/>
              <a:t>Holle boten </a:t>
            </a:r>
          </a:p>
          <a:p>
            <a:r>
              <a:rPr lang="nl-NL" dirty="0"/>
              <a:t>Wervelkolom met twee gepaarde ledematen</a:t>
            </a:r>
          </a:p>
          <a:p>
            <a:r>
              <a:rPr lang="nl-NL" dirty="0"/>
              <a:t>Werking pootspieren is omgedraaid</a:t>
            </a:r>
          </a:p>
          <a:p>
            <a:r>
              <a:rPr lang="nl-NL" dirty="0"/>
              <a:t>Ademhaling (niet en wel vliegen) longen en longzakken</a:t>
            </a:r>
          </a:p>
          <a:p>
            <a:r>
              <a:rPr lang="nl-NL" dirty="0"/>
              <a:t>Vrouwelijk dier bepaald het geslacht van de nakomelingen. </a:t>
            </a:r>
          </a:p>
          <a:p>
            <a:endParaRPr lang="nl-NL" dirty="0"/>
          </a:p>
        </p:txBody>
      </p:sp>
    </p:spTree>
    <p:extLst>
      <p:ext uri="{BB962C8B-B14F-4D97-AF65-F5344CB8AC3E}">
        <p14:creationId xmlns:p14="http://schemas.microsoft.com/office/powerpoint/2010/main" val="14152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359C3-2C42-F3C6-E3F7-73EE5DEF1061}"/>
              </a:ext>
            </a:extLst>
          </p:cNvPr>
          <p:cNvSpPr>
            <a:spLocks noGrp="1"/>
          </p:cNvSpPr>
          <p:nvPr>
            <p:ph type="title"/>
          </p:nvPr>
        </p:nvSpPr>
        <p:spPr/>
        <p:txBody>
          <a:bodyPr/>
          <a:lstStyle/>
          <a:p>
            <a:r>
              <a:rPr lang="nl-NL" dirty="0"/>
              <a:t>Taxonomie</a:t>
            </a:r>
          </a:p>
        </p:txBody>
      </p:sp>
      <p:pic>
        <p:nvPicPr>
          <p:cNvPr id="7" name="Tijdelijke aanduiding voor inhoud 6" descr="Afbeelding met tekst&#10;&#10;Automatisch gegenereerde beschrijving">
            <a:extLst>
              <a:ext uri="{FF2B5EF4-FFF2-40B4-BE49-F238E27FC236}">
                <a16:creationId xmlns:a16="http://schemas.microsoft.com/office/drawing/2014/main" id="{40450B74-3C3A-2CD2-9A33-49F6410E1C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130" y="1383836"/>
            <a:ext cx="1696795" cy="4351338"/>
          </a:xfrm>
        </p:spPr>
      </p:pic>
      <p:pic>
        <p:nvPicPr>
          <p:cNvPr id="9" name="Afbeelding 8">
            <a:extLst>
              <a:ext uri="{FF2B5EF4-FFF2-40B4-BE49-F238E27FC236}">
                <a16:creationId xmlns:a16="http://schemas.microsoft.com/office/drawing/2014/main" id="{ADB4DF4A-883A-7AB1-0E1F-44E2CE14B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762" y="1613043"/>
            <a:ext cx="4827142" cy="4344428"/>
          </a:xfrm>
          <a:prstGeom prst="rect">
            <a:avLst/>
          </a:prstGeom>
        </p:spPr>
      </p:pic>
    </p:spTree>
    <p:extLst>
      <p:ext uri="{BB962C8B-B14F-4D97-AF65-F5344CB8AC3E}">
        <p14:creationId xmlns:p14="http://schemas.microsoft.com/office/powerpoint/2010/main" val="151682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A6D9F-229B-68C5-9E1B-A391B274B1C9}"/>
              </a:ext>
            </a:extLst>
          </p:cNvPr>
          <p:cNvSpPr>
            <a:spLocks noGrp="1"/>
          </p:cNvSpPr>
          <p:nvPr>
            <p:ph type="title"/>
          </p:nvPr>
        </p:nvSpPr>
        <p:spPr/>
        <p:txBody>
          <a:bodyPr/>
          <a:lstStyle/>
          <a:p>
            <a:r>
              <a:rPr lang="nl-NL" dirty="0"/>
              <a:t>Oorsprong Vogels</a:t>
            </a:r>
          </a:p>
        </p:txBody>
      </p:sp>
      <p:pic>
        <p:nvPicPr>
          <p:cNvPr id="9" name="Tijdelijke aanduiding voor inhoud 8">
            <a:extLst>
              <a:ext uri="{FF2B5EF4-FFF2-40B4-BE49-F238E27FC236}">
                <a16:creationId xmlns:a16="http://schemas.microsoft.com/office/drawing/2014/main" id="{D3C906B8-BC6B-52BC-73EE-7D12FDFC3B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2912" y="1825625"/>
            <a:ext cx="7078176" cy="4351338"/>
          </a:xfrm>
        </p:spPr>
      </p:pic>
    </p:spTree>
    <p:extLst>
      <p:ext uri="{BB962C8B-B14F-4D97-AF65-F5344CB8AC3E}">
        <p14:creationId xmlns:p14="http://schemas.microsoft.com/office/powerpoint/2010/main" val="422530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675" y="-62865"/>
            <a:ext cx="5492750" cy="6920865"/>
          </a:xfrm>
        </p:spPr>
      </p:pic>
    </p:spTree>
    <p:extLst>
      <p:ext uri="{BB962C8B-B14F-4D97-AF65-F5344CB8AC3E}">
        <p14:creationId xmlns:p14="http://schemas.microsoft.com/office/powerpoint/2010/main" val="110662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Ordes (15)</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608462771"/>
              </p:ext>
            </p:extLst>
          </p:nvPr>
        </p:nvGraphicFramePr>
        <p:xfrm>
          <a:off x="222250" y="1547811"/>
          <a:ext cx="8839200" cy="4625723"/>
        </p:xfrm>
        <a:graphic>
          <a:graphicData uri="http://schemas.openxmlformats.org/drawingml/2006/table">
            <a:tbl>
              <a:tblPr firstRow="1" firstCol="1" bandRow="1"/>
              <a:tblGrid>
                <a:gridCol w="2865079">
                  <a:extLst>
                    <a:ext uri="{9D8B030D-6E8A-4147-A177-3AD203B41FA5}">
                      <a16:colId xmlns:a16="http://schemas.microsoft.com/office/drawing/2014/main" val="2816877105"/>
                    </a:ext>
                  </a:extLst>
                </a:gridCol>
                <a:gridCol w="3027396">
                  <a:extLst>
                    <a:ext uri="{9D8B030D-6E8A-4147-A177-3AD203B41FA5}">
                      <a16:colId xmlns:a16="http://schemas.microsoft.com/office/drawing/2014/main" val="3295487817"/>
                    </a:ext>
                  </a:extLst>
                </a:gridCol>
                <a:gridCol w="2946725">
                  <a:extLst>
                    <a:ext uri="{9D8B030D-6E8A-4147-A177-3AD203B41FA5}">
                      <a16:colId xmlns:a16="http://schemas.microsoft.com/office/drawing/2014/main" val="4247727099"/>
                    </a:ext>
                  </a:extLst>
                </a:gridCol>
              </a:tblGrid>
              <a:tr h="871982">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Rheiformes</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nandoes</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Coraciiformes</a:t>
                      </a:r>
                      <a:r>
                        <a:rPr lang="nl-NL"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(ijsvogels, bijeneters, scharrelaars)</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Columbiformes</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(duiven)</a:t>
                      </a:r>
                    </a:p>
                    <a:p>
                      <a:pPr algn="ctr">
                        <a:lnSpc>
                          <a:spcPct val="115000"/>
                        </a:lnSpc>
                        <a:spcAft>
                          <a:spcPts val="0"/>
                        </a:spcAft>
                      </a:pPr>
                      <a:endPar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115198"/>
                  </a:ext>
                </a:extLst>
              </a:tr>
              <a:tr h="907607">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Casuariiformes</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(kasuarissen en emoes)</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Gruiformes</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(kraanvogels en rallen)</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Strigiformes</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(uilen)</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960408"/>
                  </a:ext>
                </a:extLst>
              </a:tr>
              <a:tr h="1062229">
                <a:tc>
                  <a:txBody>
                    <a:bodyPr/>
                    <a:lstStyle/>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Anseriformes</a:t>
                      </a: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(Watervogels zoals eenden, ganzen en zwanen</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Musophagiformes</a:t>
                      </a: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toerako’s</a:t>
                      </a: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gn="ctr">
                        <a:lnSpc>
                          <a:spcPct val="115000"/>
                        </a:lnSpc>
                        <a:spcAft>
                          <a:spcPts val="0"/>
                        </a:spcAft>
                      </a:pPr>
                      <a:endPar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Falconiformes</a:t>
                      </a:r>
                      <a:r>
                        <a:rPr lang="nl-NL"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(valken en </a:t>
                      </a:r>
                      <a:r>
                        <a:rPr lang="nl-NL" sz="12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caracara’s</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b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686204"/>
                  </a:ext>
                </a:extLst>
              </a:tr>
              <a:tr h="919861">
                <a:tc>
                  <a:txBody>
                    <a:bodyPr/>
                    <a:lstStyle/>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Galliformes</a:t>
                      </a: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(Hoenderachtigen)</a:t>
                      </a:r>
                      <a:b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Pelecaniformes</a:t>
                      </a: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(pelikanen, lepelaars, ibissen) </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Psittaciformes</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papegaaiachtigen</a:t>
                      </a: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795808"/>
                  </a:ext>
                </a:extLst>
              </a:tr>
              <a:tr h="864044">
                <a:tc>
                  <a:txBody>
                    <a:bodyPr/>
                    <a:lstStyle/>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Accipitriformes</a:t>
                      </a: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(roofvogels en gieren)</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Charadriiformes</a:t>
                      </a:r>
                      <a:r>
                        <a:rPr lang="nl-NL"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(steltvogels)</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2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Passeriformes</a:t>
                      </a:r>
                      <a:r>
                        <a:rPr lang="nl-NL"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(zangvogels)</a:t>
                      </a:r>
                    </a:p>
                  </a:txBody>
                  <a:tcPr marL="21829" marR="21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452818"/>
                  </a:ext>
                </a:extLst>
              </a:tr>
            </a:tbl>
          </a:graphicData>
        </a:graphic>
      </p:graphicFrame>
    </p:spTree>
    <p:extLst>
      <p:ext uri="{BB962C8B-B14F-4D97-AF65-F5344CB8AC3E}">
        <p14:creationId xmlns:p14="http://schemas.microsoft.com/office/powerpoint/2010/main" val="47557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Voorstellen</a:t>
            </a:r>
          </a:p>
        </p:txBody>
      </p:sp>
      <p:sp>
        <p:nvSpPr>
          <p:cNvPr id="3" name="Tijdelijke aanduiding voor inhoud 2"/>
          <p:cNvSpPr>
            <a:spLocks noGrp="1"/>
          </p:cNvSpPr>
          <p:nvPr>
            <p:ph idx="1"/>
          </p:nvPr>
        </p:nvSpPr>
        <p:spPr/>
        <p:txBody>
          <a:bodyPr>
            <a:normAutofit/>
          </a:bodyPr>
          <a:lstStyle/>
          <a:p>
            <a:r>
              <a:rPr lang="nl-NL" dirty="0"/>
              <a:t> Meneer van der Weijden (ochtend) / Mevrouw Bosma (middag)</a:t>
            </a:r>
          </a:p>
          <a:p>
            <a:r>
              <a:rPr lang="nl-NL" dirty="0"/>
              <a:t> Werkgeschiedenis </a:t>
            </a:r>
          </a:p>
          <a:p>
            <a:r>
              <a:rPr lang="nl-NL" dirty="0"/>
              <a:t> </a:t>
            </a:r>
            <a:r>
              <a:rPr lang="nl-NL" dirty="0" err="1"/>
              <a:t>evdweijden</a:t>
            </a:r>
            <a:r>
              <a:rPr lang="nl-NL" dirty="0"/>
              <a:t>@ </a:t>
            </a:r>
            <a:r>
              <a:rPr lang="nl-NL" dirty="0" err="1"/>
              <a:t>zone.college</a:t>
            </a:r>
            <a:r>
              <a:rPr lang="nl-NL" dirty="0"/>
              <a:t> / </a:t>
            </a:r>
            <a:r>
              <a:rPr lang="nl-NL" u="sng" dirty="0" err="1">
                <a:solidFill>
                  <a:srgbClr val="0070C0"/>
                </a:solidFill>
              </a:rPr>
              <a:t>kbosma@zone.college</a:t>
            </a:r>
            <a:endParaRPr lang="nl-NL" u="sng" dirty="0">
              <a:solidFill>
                <a:srgbClr val="0070C0"/>
              </a:solidFill>
            </a:endParaRPr>
          </a:p>
          <a:p>
            <a:r>
              <a:rPr lang="nl-NL" dirty="0"/>
              <a:t> Locatie: Almelo / Zwolle</a:t>
            </a:r>
          </a:p>
          <a:p>
            <a:r>
              <a:rPr lang="nl-NL" dirty="0"/>
              <a:t> Roostercode: WJDE </a:t>
            </a:r>
            <a:r>
              <a:rPr lang="nl-NL"/>
              <a:t>/ ??</a:t>
            </a:r>
            <a:endParaRPr lang="nl-NL" dirty="0"/>
          </a:p>
          <a:p>
            <a:pPr marL="0" indent="0">
              <a:buNone/>
            </a:pPr>
            <a:endParaRPr lang="nl-NL" dirty="0"/>
          </a:p>
          <a:p>
            <a:r>
              <a:rPr lang="nl-NL" dirty="0"/>
              <a:t>En wie zijn jullie?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8285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a:t>
            </a:r>
          </a:p>
        </p:txBody>
      </p:sp>
      <p:sp>
        <p:nvSpPr>
          <p:cNvPr id="3" name="Tijdelijke aanduiding voor inhoud 2"/>
          <p:cNvSpPr>
            <a:spLocks noGrp="1"/>
          </p:cNvSpPr>
          <p:nvPr>
            <p:ph idx="1"/>
          </p:nvPr>
        </p:nvSpPr>
        <p:spPr/>
        <p:txBody>
          <a:bodyPr/>
          <a:lstStyle/>
          <a:p>
            <a:r>
              <a:rPr lang="nl-NL" dirty="0"/>
              <a:t> Zoek vijf kenmerken op van de aan jou toegewezen orde. </a:t>
            </a:r>
          </a:p>
        </p:txBody>
      </p:sp>
    </p:spTree>
    <p:extLst>
      <p:ext uri="{BB962C8B-B14F-4D97-AF65-F5344CB8AC3E}">
        <p14:creationId xmlns:p14="http://schemas.microsoft.com/office/powerpoint/2010/main" val="224845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latin typeface="Arial" panose="020B0604020202020204" pitchFamily="34" charset="0"/>
                <a:ea typeface="Calibri" panose="020F0502020204030204" pitchFamily="34" charset="0"/>
                <a:cs typeface="Arial" panose="020B0604020202020204" pitchFamily="34" charset="0"/>
              </a:rPr>
              <a:t>Passeriformes</a:t>
            </a:r>
            <a:r>
              <a:rPr lang="nl-NL" b="1" dirty="0">
                <a:latin typeface="Arial" panose="020B0604020202020204" pitchFamily="34" charset="0"/>
                <a:ea typeface="Calibri" panose="020F0502020204030204" pitchFamily="34" charset="0"/>
                <a:cs typeface="Arial" panose="020B0604020202020204" pitchFamily="34" charset="0"/>
              </a:rPr>
              <a:t> (zangvogels)</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 Zangvogels zijn een grote orde van de moderne vogels. </a:t>
            </a:r>
          </a:p>
          <a:p>
            <a:r>
              <a:rPr lang="nl-NL" dirty="0"/>
              <a:t> Ze vormen de grootste soortenrijke groep vogels, met zo'n 60% van alle soorten.</a:t>
            </a:r>
          </a:p>
          <a:p>
            <a:r>
              <a:rPr lang="nl-NL" dirty="0"/>
              <a:t> Waarschijnlijk de jongste orde van de vogels en stammen uit het Oligoceen of misschien het Eoceen.</a:t>
            </a:r>
          </a:p>
          <a:p>
            <a:r>
              <a:rPr lang="nl-NL" dirty="0"/>
              <a:t> Bekende diermuzikanten. Vooral mannen (vrouwtjes en territorium) </a:t>
            </a:r>
          </a:p>
          <a:p>
            <a:r>
              <a:rPr lang="nl-NL" dirty="0"/>
              <a:t>Zij onderscheiden zich op muzikaal gebied van andere vogels, door de ver ontwikkelde syrinx. </a:t>
            </a:r>
          </a:p>
          <a:p>
            <a:r>
              <a:rPr lang="nl-NL" dirty="0"/>
              <a:t>De zangvogels hebben zeven spieren om muziek te produceren.</a:t>
            </a:r>
          </a:p>
          <a:p>
            <a:r>
              <a:rPr lang="nl-NL" dirty="0"/>
              <a:t>Drie tenen naar voren en 1 naar achter </a:t>
            </a:r>
          </a:p>
          <a:p>
            <a:endParaRPr lang="nl-NL" dirty="0"/>
          </a:p>
          <a:p>
            <a:endParaRPr lang="nl-NL" dirty="0"/>
          </a:p>
        </p:txBody>
      </p:sp>
    </p:spTree>
    <p:extLst>
      <p:ext uri="{BB962C8B-B14F-4D97-AF65-F5344CB8AC3E}">
        <p14:creationId xmlns:p14="http://schemas.microsoft.com/office/powerpoint/2010/main" val="338018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Psittaciformes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papegaaiachtigen</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nl-NL" dirty="0"/>
          </a:p>
        </p:txBody>
      </p:sp>
      <p:sp>
        <p:nvSpPr>
          <p:cNvPr id="3" name="Tijdelijke aanduiding voor inhoud 2"/>
          <p:cNvSpPr>
            <a:spLocks noGrp="1"/>
          </p:cNvSpPr>
          <p:nvPr>
            <p:ph idx="1"/>
          </p:nvPr>
        </p:nvSpPr>
        <p:spPr>
          <a:xfrm>
            <a:off x="628650" y="1825625"/>
            <a:ext cx="7886700" cy="4839126"/>
          </a:xfrm>
        </p:spPr>
        <p:txBody>
          <a:bodyPr>
            <a:normAutofit fontScale="62500" lnSpcReduction="20000"/>
          </a:bodyPr>
          <a:lstStyle/>
          <a:p>
            <a:r>
              <a:rPr lang="nl-NL" dirty="0"/>
              <a:t> Twee families </a:t>
            </a:r>
          </a:p>
          <a:p>
            <a:pPr lvl="1"/>
            <a:r>
              <a:rPr lang="nl-NL" dirty="0"/>
              <a:t> Papegaaien van oude wereld (</a:t>
            </a:r>
            <a:r>
              <a:rPr lang="nl-NL" dirty="0" err="1"/>
              <a:t>psittaculidae</a:t>
            </a:r>
            <a:r>
              <a:rPr lang="nl-NL" dirty="0"/>
              <a:t>)</a:t>
            </a:r>
          </a:p>
          <a:p>
            <a:pPr lvl="1"/>
            <a:r>
              <a:rPr lang="nl-NL" dirty="0"/>
              <a:t> Papegaaien van Afrika en de nieuwe wereld (</a:t>
            </a:r>
            <a:r>
              <a:rPr lang="nl-NL" dirty="0" err="1"/>
              <a:t>psittacidae</a:t>
            </a:r>
            <a:r>
              <a:rPr lang="nl-NL" dirty="0"/>
              <a:t>)</a:t>
            </a:r>
          </a:p>
          <a:p>
            <a:r>
              <a:rPr lang="nl-NL" dirty="0"/>
              <a:t>Zeer grote groep </a:t>
            </a:r>
          </a:p>
          <a:p>
            <a:r>
              <a:rPr lang="nl-NL" dirty="0" err="1"/>
              <a:t>Nieuw-zeelandse</a:t>
            </a:r>
            <a:r>
              <a:rPr lang="nl-NL" dirty="0"/>
              <a:t> papegaaien (</a:t>
            </a:r>
            <a:r>
              <a:rPr lang="nl-NL" dirty="0" err="1"/>
              <a:t>strigopidae</a:t>
            </a:r>
            <a:r>
              <a:rPr lang="nl-NL" dirty="0"/>
              <a:t>)</a:t>
            </a:r>
          </a:p>
          <a:p>
            <a:r>
              <a:rPr lang="nl-NL" dirty="0"/>
              <a:t>Sterke korte kromme snavel, kraken van zaden en noten. Snaveldelen kunnen ze apart van elkaar bewegen. </a:t>
            </a:r>
          </a:p>
          <a:p>
            <a:r>
              <a:rPr lang="nl-NL" dirty="0"/>
              <a:t>Korte hals</a:t>
            </a:r>
          </a:p>
          <a:p>
            <a:r>
              <a:rPr lang="nl-NL" dirty="0"/>
              <a:t>Vier tenen. Twee naar voren, twee naar achter. Klimmers. </a:t>
            </a:r>
          </a:p>
          <a:p>
            <a:r>
              <a:rPr lang="nl-NL" dirty="0"/>
              <a:t>(Meeste) geen vet producerende stuitklier. Wel donsveren </a:t>
            </a:r>
            <a:r>
              <a:rPr lang="nl-NL" dirty="0">
                <a:sym typeface="Wingdings" panose="05000000000000000000" pitchFamily="2" charset="2"/>
              </a:rPr>
              <a:t> poeder</a:t>
            </a:r>
          </a:p>
          <a:p>
            <a:r>
              <a:rPr lang="nl-NL" dirty="0">
                <a:sym typeface="Wingdings" panose="05000000000000000000" pitchFamily="2" charset="2"/>
              </a:rPr>
              <a:t>Kleurrijke vogels </a:t>
            </a:r>
          </a:p>
          <a:p>
            <a:r>
              <a:rPr lang="nl-NL" dirty="0">
                <a:sym typeface="Wingdings" panose="05000000000000000000" pitchFamily="2" charset="2"/>
              </a:rPr>
              <a:t>Goed te trainen/ slim</a:t>
            </a:r>
          </a:p>
          <a:p>
            <a:r>
              <a:rPr lang="nl-NL" dirty="0">
                <a:sym typeface="Wingdings" panose="05000000000000000000" pitchFamily="2" charset="2"/>
              </a:rPr>
              <a:t>Voorkeur rechts of links </a:t>
            </a:r>
          </a:p>
          <a:p>
            <a:r>
              <a:rPr lang="nl-NL" dirty="0">
                <a:sym typeface="Wingdings" panose="05000000000000000000" pitchFamily="2" charset="2"/>
              </a:rPr>
              <a:t>Pop is baas in relatie</a:t>
            </a:r>
          </a:p>
          <a:p>
            <a:r>
              <a:rPr lang="nl-NL" dirty="0">
                <a:sym typeface="Wingdings" panose="05000000000000000000" pitchFamily="2" charset="2"/>
              </a:rPr>
              <a:t>Een hard/luid stemgeluid </a:t>
            </a:r>
          </a:p>
          <a:p>
            <a:r>
              <a:rPr lang="nl-NL" dirty="0">
                <a:sym typeface="Wingdings" panose="05000000000000000000" pitchFamily="2" charset="2"/>
              </a:rPr>
              <a:t>Ze zijn sociaal </a:t>
            </a:r>
          </a:p>
          <a:p>
            <a:endParaRPr lang="nl-NL" dirty="0">
              <a:sym typeface="Wingdings" panose="05000000000000000000" pitchFamily="2" charset="2"/>
            </a:endParaRPr>
          </a:p>
          <a:p>
            <a:endParaRPr lang="nl-NL" dirty="0">
              <a:sym typeface="Wingdings" panose="05000000000000000000" pitchFamily="2" charset="2"/>
            </a:endParaRPr>
          </a:p>
          <a:p>
            <a:endParaRPr lang="nl-NL" dirty="0"/>
          </a:p>
        </p:txBody>
      </p:sp>
    </p:spTree>
    <p:extLst>
      <p:ext uri="{BB962C8B-B14F-4D97-AF65-F5344CB8AC3E}">
        <p14:creationId xmlns:p14="http://schemas.microsoft.com/office/powerpoint/2010/main" val="114729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Falconiformes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(valken en </a:t>
            </a:r>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caracara’s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nl-NL" dirty="0"/>
          </a:p>
        </p:txBody>
      </p:sp>
      <p:sp>
        <p:nvSpPr>
          <p:cNvPr id="3" name="Tijdelijke aanduiding voor inhoud 2"/>
          <p:cNvSpPr>
            <a:spLocks noGrp="1"/>
          </p:cNvSpPr>
          <p:nvPr>
            <p:ph idx="1"/>
          </p:nvPr>
        </p:nvSpPr>
        <p:spPr>
          <a:xfrm>
            <a:off x="628650" y="1825624"/>
            <a:ext cx="7886700" cy="5032375"/>
          </a:xfrm>
        </p:spPr>
        <p:txBody>
          <a:bodyPr>
            <a:normAutofit fontScale="70000" lnSpcReduction="20000"/>
          </a:bodyPr>
          <a:lstStyle/>
          <a:p>
            <a:r>
              <a:rPr lang="nl-NL" dirty="0"/>
              <a:t>Klein tot middel roofvogels</a:t>
            </a:r>
          </a:p>
          <a:p>
            <a:r>
              <a:rPr lang="nl-NL" dirty="0"/>
              <a:t>35g-1,7k </a:t>
            </a:r>
          </a:p>
          <a:p>
            <a:r>
              <a:rPr lang="nl-NL" dirty="0"/>
              <a:t>Scherp gebogen klauwen</a:t>
            </a:r>
          </a:p>
          <a:p>
            <a:r>
              <a:rPr lang="nl-NL" dirty="0"/>
              <a:t>Uitstekend zicht </a:t>
            </a:r>
          </a:p>
          <a:p>
            <a:r>
              <a:rPr lang="nl-NL" dirty="0"/>
              <a:t>3 tenen naar voren en 1 naar achter </a:t>
            </a:r>
          </a:p>
          <a:p>
            <a:r>
              <a:rPr lang="nl-NL" dirty="0"/>
              <a:t>“Bidden”</a:t>
            </a:r>
          </a:p>
          <a:p>
            <a:r>
              <a:rPr lang="nl-NL" dirty="0"/>
              <a:t>Verenkleed: bruin, wit, kastanje, zwart en grijs</a:t>
            </a:r>
          </a:p>
          <a:p>
            <a:r>
              <a:rPr lang="nl-NL" dirty="0"/>
              <a:t>Valkentand (behalve torenvalk)</a:t>
            </a:r>
          </a:p>
          <a:p>
            <a:r>
              <a:rPr lang="nl-NL" dirty="0"/>
              <a:t>Wijven 1/3</a:t>
            </a:r>
            <a:r>
              <a:rPr lang="nl-NL" baseline="30000" dirty="0"/>
              <a:t>de</a:t>
            </a:r>
            <a:r>
              <a:rPr lang="nl-NL" dirty="0"/>
              <a:t> groter dan </a:t>
            </a:r>
            <a:r>
              <a:rPr lang="nl-NL" dirty="0" err="1"/>
              <a:t>tarsels</a:t>
            </a:r>
            <a:r>
              <a:rPr lang="nl-NL" dirty="0"/>
              <a:t> </a:t>
            </a:r>
          </a:p>
          <a:p>
            <a:r>
              <a:rPr lang="nl-NL" dirty="0"/>
              <a:t>Valken: spitse vleugels. Caracara breed. </a:t>
            </a:r>
          </a:p>
          <a:p>
            <a:r>
              <a:rPr lang="nl-NL" dirty="0"/>
              <a:t>Neusgat is rond met in het midden een uitsteekseltje terwijl bij de overige roofvogels het neusgat ovaal of spleetvormig is</a:t>
            </a:r>
          </a:p>
          <a:p>
            <a:r>
              <a:rPr lang="nl-NL" dirty="0"/>
              <a:t>Valken bouwen doorgaans geen nesten maar leggen hun eieren op de grond, in een oud nest of rotsrichel of uitholling</a:t>
            </a:r>
          </a:p>
          <a:p>
            <a:r>
              <a:rPr lang="nl-NL" dirty="0"/>
              <a:t>Actief jagende vogels </a:t>
            </a:r>
          </a:p>
          <a:p>
            <a:endParaRPr lang="nl-NL" dirty="0"/>
          </a:p>
        </p:txBody>
      </p:sp>
    </p:spTree>
    <p:extLst>
      <p:ext uri="{BB962C8B-B14F-4D97-AF65-F5344CB8AC3E}">
        <p14:creationId xmlns:p14="http://schemas.microsoft.com/office/powerpoint/2010/main" val="175583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Strigiformes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(uilen)</a:t>
            </a:r>
            <a:endParaRPr lang="nl-NL" dirty="0"/>
          </a:p>
        </p:txBody>
      </p:sp>
      <p:sp>
        <p:nvSpPr>
          <p:cNvPr id="3" name="Tijdelijke aanduiding voor inhoud 2"/>
          <p:cNvSpPr>
            <a:spLocks noGrp="1"/>
          </p:cNvSpPr>
          <p:nvPr>
            <p:ph idx="1"/>
          </p:nvPr>
        </p:nvSpPr>
        <p:spPr>
          <a:xfrm>
            <a:off x="628650" y="1825624"/>
            <a:ext cx="7886700" cy="4890136"/>
          </a:xfrm>
        </p:spPr>
        <p:txBody>
          <a:bodyPr>
            <a:normAutofit fontScale="62500" lnSpcReduction="20000"/>
          </a:bodyPr>
          <a:lstStyle/>
          <a:p>
            <a:r>
              <a:rPr lang="nl-NL" dirty="0"/>
              <a:t> ‘s nachts  of schemering (over het algemeen) </a:t>
            </a:r>
          </a:p>
          <a:p>
            <a:r>
              <a:rPr lang="nl-NL" dirty="0"/>
              <a:t>Grote naar voren gerichte ogen, diepte kunnen zien, groot gezichtsveld </a:t>
            </a:r>
          </a:p>
          <a:p>
            <a:r>
              <a:rPr lang="nl-NL" dirty="0"/>
              <a:t>Goed ontwikkelde oren, staan ver uit elkaar, niet symmetrisch richting van geluid bepalen</a:t>
            </a:r>
          </a:p>
          <a:p>
            <a:r>
              <a:rPr lang="nl-NL" dirty="0"/>
              <a:t>Typische voorkant kop, 270 graden</a:t>
            </a:r>
          </a:p>
          <a:p>
            <a:r>
              <a:rPr lang="nl-NL" dirty="0"/>
              <a:t>Broeden in holen of oude nesten </a:t>
            </a:r>
          </a:p>
          <a:p>
            <a:r>
              <a:rPr lang="nl-NL" dirty="0"/>
              <a:t> Goede jagers </a:t>
            </a:r>
          </a:p>
          <a:p>
            <a:pPr lvl="1"/>
            <a:r>
              <a:rPr lang="nl-NL" dirty="0"/>
              <a:t>Muizen en ratten</a:t>
            </a:r>
          </a:p>
          <a:p>
            <a:pPr lvl="1"/>
            <a:r>
              <a:rPr lang="nl-NL" dirty="0"/>
              <a:t>Sommige soorten insecten</a:t>
            </a:r>
          </a:p>
          <a:p>
            <a:pPr lvl="1"/>
            <a:r>
              <a:rPr lang="nl-NL" dirty="0"/>
              <a:t>Verteren niet alles </a:t>
            </a:r>
            <a:r>
              <a:rPr lang="nl-NL" dirty="0">
                <a:sym typeface="Wingdings" panose="05000000000000000000" pitchFamily="2" charset="2"/>
              </a:rPr>
              <a:t> uilenballen</a:t>
            </a:r>
          </a:p>
          <a:p>
            <a:r>
              <a:rPr lang="nl-NL" dirty="0"/>
              <a:t>Kop draaien </a:t>
            </a:r>
          </a:p>
          <a:p>
            <a:r>
              <a:rPr lang="nl-NL" dirty="0"/>
              <a:t>Haaksnavel</a:t>
            </a:r>
          </a:p>
          <a:p>
            <a:r>
              <a:rPr lang="nl-NL" dirty="0"/>
              <a:t>Krachtige klauwen </a:t>
            </a:r>
          </a:p>
          <a:p>
            <a:r>
              <a:rPr lang="nl-NL" dirty="0"/>
              <a:t>Geluidloze vleugels door franje dons</a:t>
            </a:r>
          </a:p>
          <a:p>
            <a:r>
              <a:rPr lang="nl-NL" dirty="0">
                <a:sym typeface="Wingdings" panose="05000000000000000000" pitchFamily="2" charset="2"/>
              </a:rPr>
              <a:t>Goede schutkleur </a:t>
            </a:r>
          </a:p>
          <a:p>
            <a:r>
              <a:rPr lang="nl-NL" dirty="0">
                <a:sym typeface="Wingdings" panose="05000000000000000000" pitchFamily="2" charset="2"/>
              </a:rPr>
              <a:t>Geen krop</a:t>
            </a:r>
            <a:endParaRPr lang="nl-NL" dirty="0"/>
          </a:p>
          <a:p>
            <a:endParaRPr lang="nl-NL" dirty="0"/>
          </a:p>
        </p:txBody>
      </p:sp>
    </p:spTree>
    <p:extLst>
      <p:ext uri="{BB962C8B-B14F-4D97-AF65-F5344CB8AC3E}">
        <p14:creationId xmlns:p14="http://schemas.microsoft.com/office/powerpoint/2010/main" val="2866367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Columbiformes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(duiven)</a:t>
            </a:r>
            <a:endParaRPr lang="nl-NL" dirty="0"/>
          </a:p>
        </p:txBody>
      </p:sp>
      <p:sp>
        <p:nvSpPr>
          <p:cNvPr id="3" name="Tijdelijke aanduiding voor inhoud 2"/>
          <p:cNvSpPr>
            <a:spLocks noGrp="1"/>
          </p:cNvSpPr>
          <p:nvPr>
            <p:ph idx="1"/>
          </p:nvPr>
        </p:nvSpPr>
        <p:spPr>
          <a:xfrm>
            <a:off x="699770" y="1825624"/>
            <a:ext cx="7886700" cy="4900295"/>
          </a:xfrm>
        </p:spPr>
        <p:txBody>
          <a:bodyPr>
            <a:normAutofit fontScale="70000" lnSpcReduction="20000"/>
          </a:bodyPr>
          <a:lstStyle/>
          <a:p>
            <a:r>
              <a:rPr lang="nl-NL" dirty="0"/>
              <a:t> 300 soorten </a:t>
            </a:r>
          </a:p>
          <a:p>
            <a:r>
              <a:rPr lang="nl-NL" dirty="0"/>
              <a:t> Cultuurzoekers/volgers </a:t>
            </a:r>
          </a:p>
          <a:p>
            <a:r>
              <a:rPr lang="nl-NL" dirty="0"/>
              <a:t> Vliegende ratten </a:t>
            </a:r>
          </a:p>
          <a:p>
            <a:r>
              <a:rPr lang="nl-NL" dirty="0"/>
              <a:t> Slordig nestje </a:t>
            </a:r>
          </a:p>
          <a:p>
            <a:r>
              <a:rPr lang="nl-NL" dirty="0"/>
              <a:t> Elk jaar een ander partner </a:t>
            </a:r>
          </a:p>
          <a:p>
            <a:r>
              <a:rPr lang="nl-NL" dirty="0"/>
              <a:t> Drinken meer dan een gemiddelde vogel</a:t>
            </a:r>
          </a:p>
          <a:p>
            <a:r>
              <a:rPr lang="nl-NL" dirty="0"/>
              <a:t> Groot hart en grote longen </a:t>
            </a:r>
            <a:r>
              <a:rPr lang="nl-NL" dirty="0">
                <a:sym typeface="Wingdings" panose="05000000000000000000" pitchFamily="2" charset="2"/>
              </a:rPr>
              <a:t> grote borstkast </a:t>
            </a:r>
          </a:p>
          <a:p>
            <a:r>
              <a:rPr lang="nl-NL" dirty="0">
                <a:sym typeface="Wingdings" panose="05000000000000000000" pitchFamily="2" charset="2"/>
              </a:rPr>
              <a:t> Lage tonen voor vogels </a:t>
            </a:r>
          </a:p>
          <a:p>
            <a:r>
              <a:rPr lang="nl-NL" dirty="0">
                <a:sym typeface="Wingdings" panose="05000000000000000000" pitchFamily="2" charset="2"/>
              </a:rPr>
              <a:t> Duivenmelk uit krop</a:t>
            </a:r>
          </a:p>
          <a:p>
            <a:r>
              <a:rPr lang="nl-NL" dirty="0">
                <a:sym typeface="Wingdings" panose="05000000000000000000" pitchFamily="2" charset="2"/>
              </a:rPr>
              <a:t> Water opzuigen met snavel</a:t>
            </a:r>
          </a:p>
          <a:p>
            <a:r>
              <a:rPr lang="nl-NL" dirty="0">
                <a:sym typeface="Wingdings" panose="05000000000000000000" pitchFamily="2" charset="2"/>
              </a:rPr>
              <a:t> Veren laten makkelijk los</a:t>
            </a:r>
          </a:p>
          <a:p>
            <a:r>
              <a:rPr lang="nl-NL" dirty="0">
                <a:sym typeface="Wingdings" panose="05000000000000000000" pitchFamily="2" charset="2"/>
              </a:rPr>
              <a:t>Snelle rechtlijnige vlucht</a:t>
            </a:r>
          </a:p>
          <a:p>
            <a:r>
              <a:rPr lang="nl-NL" dirty="0">
                <a:sym typeface="Wingdings" panose="05000000000000000000" pitchFamily="2" charset="2"/>
              </a:rPr>
              <a:t>Dik lijkende vogel met ronde kop</a:t>
            </a:r>
          </a:p>
          <a:p>
            <a:r>
              <a:rPr lang="nl-NL" dirty="0">
                <a:sym typeface="Wingdings" panose="05000000000000000000" pitchFamily="2" charset="2"/>
              </a:rPr>
              <a:t>3 naar voren, 1 naar achter</a:t>
            </a:r>
          </a:p>
        </p:txBody>
      </p:sp>
    </p:spTree>
    <p:extLst>
      <p:ext uri="{BB962C8B-B14F-4D97-AF65-F5344CB8AC3E}">
        <p14:creationId xmlns:p14="http://schemas.microsoft.com/office/powerpoint/2010/main" val="2345517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Charadriiformes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(steltvogels)</a:t>
            </a:r>
            <a:endParaRPr lang="nl-NL" dirty="0"/>
          </a:p>
        </p:txBody>
      </p:sp>
      <p:sp>
        <p:nvSpPr>
          <p:cNvPr id="3" name="Tijdelijke aanduiding voor inhoud 2"/>
          <p:cNvSpPr>
            <a:spLocks noGrp="1"/>
          </p:cNvSpPr>
          <p:nvPr>
            <p:ph idx="1"/>
          </p:nvPr>
        </p:nvSpPr>
        <p:spPr/>
        <p:txBody>
          <a:bodyPr/>
          <a:lstStyle/>
          <a:p>
            <a:r>
              <a:rPr lang="nl-NL" dirty="0"/>
              <a:t> Groot en gevarieerde orde </a:t>
            </a:r>
          </a:p>
          <a:p>
            <a:r>
              <a:rPr lang="nl-NL" dirty="0"/>
              <a:t> Hoog water of drassige weiden </a:t>
            </a:r>
          </a:p>
          <a:p>
            <a:r>
              <a:rPr lang="nl-NL" dirty="0"/>
              <a:t> Wormen/ insecten, soms plantaardig </a:t>
            </a:r>
          </a:p>
          <a:p>
            <a:r>
              <a:rPr lang="nl-NL" dirty="0"/>
              <a:t> Lange poten </a:t>
            </a:r>
          </a:p>
          <a:p>
            <a:r>
              <a:rPr lang="nl-NL" dirty="0"/>
              <a:t> Lange snavel, pincet</a:t>
            </a:r>
          </a:p>
          <a:p>
            <a:r>
              <a:rPr lang="nl-NL" dirty="0"/>
              <a:t> Tastlichaampjes op snavel </a:t>
            </a:r>
          </a:p>
          <a:p>
            <a:r>
              <a:rPr lang="nl-NL" dirty="0"/>
              <a:t> Winter: dichte groepen op moddervlakte </a:t>
            </a:r>
          </a:p>
        </p:txBody>
      </p:sp>
    </p:spTree>
    <p:extLst>
      <p:ext uri="{BB962C8B-B14F-4D97-AF65-F5344CB8AC3E}">
        <p14:creationId xmlns:p14="http://schemas.microsoft.com/office/powerpoint/2010/main" val="48200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Pelecaniformes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(pelikanen, lepelaars, ibissen)</a:t>
            </a:r>
            <a:endParaRPr lang="nl-NL" dirty="0"/>
          </a:p>
        </p:txBody>
      </p:sp>
      <p:sp>
        <p:nvSpPr>
          <p:cNvPr id="3" name="Tijdelijke aanduiding voor inhoud 2"/>
          <p:cNvSpPr>
            <a:spLocks noGrp="1"/>
          </p:cNvSpPr>
          <p:nvPr>
            <p:ph idx="1"/>
          </p:nvPr>
        </p:nvSpPr>
        <p:spPr>
          <a:xfrm>
            <a:off x="628650" y="1825624"/>
            <a:ext cx="7886700" cy="4930775"/>
          </a:xfrm>
        </p:spPr>
        <p:txBody>
          <a:bodyPr>
            <a:normAutofit fontScale="70000" lnSpcReduction="20000"/>
          </a:bodyPr>
          <a:lstStyle/>
          <a:p>
            <a:r>
              <a:rPr lang="nl-NL" dirty="0"/>
              <a:t> Reigers, Schoenbekooievaar, Pelikanen, Hamerkop, Ibissen en Lepelaars)</a:t>
            </a:r>
          </a:p>
          <a:p>
            <a:r>
              <a:rPr lang="nl-NL" dirty="0"/>
              <a:t>Middelgrote en grote watervogels </a:t>
            </a:r>
          </a:p>
          <a:p>
            <a:r>
              <a:rPr lang="nl-NL" dirty="0"/>
              <a:t>Hebben meestal zwemvliezen, lange poten</a:t>
            </a:r>
          </a:p>
          <a:p>
            <a:r>
              <a:rPr lang="nl-NL" dirty="0"/>
              <a:t>Vooral viseters en insecten</a:t>
            </a:r>
          </a:p>
          <a:p>
            <a:r>
              <a:rPr lang="nl-NL" dirty="0"/>
              <a:t>Neusgaten werken niet, ademen door neus </a:t>
            </a:r>
          </a:p>
          <a:p>
            <a:r>
              <a:rPr lang="nl-NL" dirty="0"/>
              <a:t>Behoren ook tot de watervogels (</a:t>
            </a:r>
            <a:r>
              <a:rPr lang="nl-NL" dirty="0" err="1"/>
              <a:t>Clade</a:t>
            </a:r>
            <a:r>
              <a:rPr lang="nl-NL" dirty="0"/>
              <a:t> van de watervogels)</a:t>
            </a:r>
          </a:p>
          <a:p>
            <a:r>
              <a:rPr lang="nl-NL" dirty="0"/>
              <a:t>Kolonies, nesten </a:t>
            </a:r>
          </a:p>
          <a:p>
            <a:r>
              <a:rPr lang="nl-NL" dirty="0"/>
              <a:t>Nestblijvers (algemeen)</a:t>
            </a:r>
          </a:p>
          <a:p>
            <a:r>
              <a:rPr lang="nl-NL" dirty="0" err="1"/>
              <a:t>Gular</a:t>
            </a:r>
            <a:r>
              <a:rPr lang="nl-NL" dirty="0"/>
              <a:t> skin. De huid bij de keel waaraan de snavel bevestigd is, is een stuk huid zonder veren.</a:t>
            </a:r>
          </a:p>
          <a:p>
            <a:r>
              <a:rPr lang="nl-NL" dirty="0"/>
              <a:t>Ze hebben een </a:t>
            </a:r>
            <a:r>
              <a:rPr lang="nl-NL" dirty="0" err="1"/>
              <a:t>pecinate</a:t>
            </a:r>
            <a:r>
              <a:rPr lang="nl-NL" dirty="0"/>
              <a:t> nagel op de langste teen. Deze is kamvormig en wordt gebruikt voor het kammen en herstructureren van de veren.</a:t>
            </a:r>
          </a:p>
          <a:p>
            <a:r>
              <a:rPr lang="nl-NL" dirty="0"/>
              <a:t>Smalle vogels</a:t>
            </a:r>
          </a:p>
          <a:p>
            <a:r>
              <a:rPr lang="nl-NL" dirty="0"/>
              <a:t>Lange snavels </a:t>
            </a:r>
          </a:p>
          <a:p>
            <a:endParaRPr lang="nl-NL" dirty="0"/>
          </a:p>
        </p:txBody>
      </p:sp>
    </p:spTree>
    <p:extLst>
      <p:ext uri="{BB962C8B-B14F-4D97-AF65-F5344CB8AC3E}">
        <p14:creationId xmlns:p14="http://schemas.microsoft.com/office/powerpoint/2010/main" val="2765851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Musophagiformes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toerako’s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nl-NL" dirty="0"/>
          </a:p>
        </p:txBody>
      </p:sp>
      <p:sp>
        <p:nvSpPr>
          <p:cNvPr id="3" name="Tijdelijke aanduiding voor inhoud 2"/>
          <p:cNvSpPr>
            <a:spLocks noGrp="1"/>
          </p:cNvSpPr>
          <p:nvPr>
            <p:ph idx="1"/>
          </p:nvPr>
        </p:nvSpPr>
        <p:spPr>
          <a:xfrm>
            <a:off x="628650" y="1825624"/>
            <a:ext cx="7886700" cy="4839335"/>
          </a:xfrm>
        </p:spPr>
        <p:txBody>
          <a:bodyPr>
            <a:normAutofit fontScale="62500" lnSpcReduction="20000"/>
          </a:bodyPr>
          <a:lstStyle/>
          <a:p>
            <a:r>
              <a:rPr lang="nl-NL" dirty="0"/>
              <a:t> 1 familie, 6 geslachten en 23 soorten </a:t>
            </a:r>
          </a:p>
          <a:p>
            <a:r>
              <a:rPr lang="nl-NL" dirty="0"/>
              <a:t> Kleurenpracht/ bontgekleurde vogels</a:t>
            </a:r>
          </a:p>
          <a:p>
            <a:r>
              <a:rPr lang="nl-NL" dirty="0"/>
              <a:t> Sierlijke </a:t>
            </a:r>
          </a:p>
          <a:p>
            <a:r>
              <a:rPr lang="nl-NL" dirty="0"/>
              <a:t> Speels gedrag en nieuwsgierig </a:t>
            </a:r>
          </a:p>
          <a:p>
            <a:r>
              <a:rPr lang="nl-NL" dirty="0"/>
              <a:t> Afrika </a:t>
            </a:r>
          </a:p>
          <a:p>
            <a:r>
              <a:rPr lang="nl-NL" dirty="0"/>
              <a:t> Opvallende kuif </a:t>
            </a:r>
          </a:p>
          <a:p>
            <a:r>
              <a:rPr lang="nl-NL" dirty="0"/>
              <a:t> Leggen gemiddeld twee eieren per legsel</a:t>
            </a:r>
          </a:p>
          <a:p>
            <a:r>
              <a:rPr lang="nl-NL" dirty="0"/>
              <a:t>Beide ouders broeden op het nest</a:t>
            </a:r>
          </a:p>
          <a:p>
            <a:r>
              <a:rPr lang="nl-NL" dirty="0"/>
              <a:t>Na 22-23 dagen komen de eieren uit en na 15 dagen vliegen de kuikens uit.</a:t>
            </a:r>
          </a:p>
          <a:p>
            <a:r>
              <a:rPr lang="nl-NL" dirty="0"/>
              <a:t>De vogels maken vrij slordige nesten (zoals duiven)</a:t>
            </a:r>
          </a:p>
          <a:p>
            <a:r>
              <a:rPr lang="nl-NL" dirty="0"/>
              <a:t>Ze eten vooral vruchten, bloemknoppen en insecten</a:t>
            </a:r>
          </a:p>
          <a:p>
            <a:r>
              <a:rPr lang="nl-NL" dirty="0"/>
              <a:t>Speels en nieuwsgierig</a:t>
            </a:r>
          </a:p>
          <a:p>
            <a:r>
              <a:rPr lang="nl-NL" dirty="0"/>
              <a:t>50-75 cm groot</a:t>
            </a:r>
          </a:p>
          <a:p>
            <a:r>
              <a:rPr lang="nl-NL" dirty="0"/>
              <a:t>Kunnen agressief zijn tegen partner </a:t>
            </a:r>
          </a:p>
          <a:p>
            <a:endParaRPr lang="nl-NL" dirty="0"/>
          </a:p>
        </p:txBody>
      </p:sp>
    </p:spTree>
    <p:extLst>
      <p:ext uri="{BB962C8B-B14F-4D97-AF65-F5344CB8AC3E}">
        <p14:creationId xmlns:p14="http://schemas.microsoft.com/office/powerpoint/2010/main" val="675524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Gruiformes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(kraanvogels en rallen)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 </a:t>
            </a:r>
            <a:r>
              <a:rPr lang="nl-NL" dirty="0" err="1"/>
              <a:t>Gruiformes</a:t>
            </a:r>
            <a:r>
              <a:rPr lang="nl-NL" dirty="0"/>
              <a:t> (</a:t>
            </a:r>
            <a:r>
              <a:rPr lang="nl-NL" dirty="0" err="1"/>
              <a:t>koerlans</a:t>
            </a:r>
            <a:r>
              <a:rPr lang="nl-NL" dirty="0"/>
              <a:t>, kraanvogel, fuutkoeten, trompetvogels, rallen, </a:t>
            </a:r>
            <a:r>
              <a:rPr lang="nl-NL" dirty="0" err="1"/>
              <a:t>proseleinhoentjes</a:t>
            </a:r>
            <a:r>
              <a:rPr lang="nl-NL" dirty="0"/>
              <a:t>, waterhoentjes, koeten en </a:t>
            </a:r>
            <a:r>
              <a:rPr lang="nl-NL" dirty="0" err="1"/>
              <a:t>donsstaartrallen</a:t>
            </a:r>
            <a:r>
              <a:rPr lang="nl-NL" dirty="0"/>
              <a:t>) </a:t>
            </a:r>
          </a:p>
          <a:p>
            <a:r>
              <a:rPr lang="nl-NL" dirty="0"/>
              <a:t> Grote vogels</a:t>
            </a:r>
          </a:p>
          <a:p>
            <a:r>
              <a:rPr lang="nl-NL" dirty="0"/>
              <a:t> Bals is apart (dans) </a:t>
            </a:r>
          </a:p>
          <a:p>
            <a:r>
              <a:rPr lang="nl-NL" dirty="0"/>
              <a:t> Jong verlaat nest voordat het kan vliegen </a:t>
            </a:r>
          </a:p>
          <a:p>
            <a:r>
              <a:rPr lang="nl-NL" dirty="0"/>
              <a:t> Eten graag grote dieren (vissen, konijnen) </a:t>
            </a:r>
          </a:p>
          <a:p>
            <a:r>
              <a:rPr lang="nl-NL" dirty="0"/>
              <a:t> Grote spanwijdte </a:t>
            </a:r>
          </a:p>
          <a:p>
            <a:r>
              <a:rPr lang="nl-NL" dirty="0"/>
              <a:t>Luiden roep en trompetterende roep</a:t>
            </a:r>
          </a:p>
          <a:p>
            <a:r>
              <a:rPr lang="nl-NL" dirty="0"/>
              <a:t>Lange poten en lange nekken </a:t>
            </a:r>
          </a:p>
          <a:p>
            <a:r>
              <a:rPr lang="nl-NL" dirty="0"/>
              <a:t>Vliegen met gestrekte nek </a:t>
            </a:r>
          </a:p>
          <a:p>
            <a:r>
              <a:rPr lang="nl-NL" dirty="0"/>
              <a:t>Voedselpatroon varieert </a:t>
            </a:r>
          </a:p>
          <a:p>
            <a:endParaRPr lang="nl-NL" dirty="0"/>
          </a:p>
          <a:p>
            <a:endParaRPr lang="nl-NL" dirty="0"/>
          </a:p>
        </p:txBody>
      </p:sp>
    </p:spTree>
    <p:extLst>
      <p:ext uri="{BB962C8B-B14F-4D97-AF65-F5344CB8AC3E}">
        <p14:creationId xmlns:p14="http://schemas.microsoft.com/office/powerpoint/2010/main" val="221692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Introductie Keuzedeel CE Vogels</a:t>
            </a:r>
          </a:p>
        </p:txBody>
      </p:sp>
      <p:sp>
        <p:nvSpPr>
          <p:cNvPr id="3" name="Tijdelijke aanduiding voor inhoud 2"/>
          <p:cNvSpPr>
            <a:spLocks noGrp="1"/>
          </p:cNvSpPr>
          <p:nvPr>
            <p:ph idx="1"/>
          </p:nvPr>
        </p:nvSpPr>
        <p:spPr>
          <a:xfrm>
            <a:off x="628649" y="1825625"/>
            <a:ext cx="8173605" cy="4351338"/>
          </a:xfrm>
        </p:spPr>
        <p:txBody>
          <a:bodyPr>
            <a:normAutofit fontScale="92500" lnSpcReduction="10000"/>
          </a:bodyPr>
          <a:lstStyle/>
          <a:p>
            <a:pPr lvl="0"/>
            <a:r>
              <a:rPr lang="nl-NL" dirty="0"/>
              <a:t>Opstarten: kennismaken</a:t>
            </a:r>
          </a:p>
          <a:p>
            <a:pPr lvl="0"/>
            <a:r>
              <a:rPr lang="nl-NL" dirty="0"/>
              <a:t>Planning doornemen</a:t>
            </a:r>
          </a:p>
          <a:p>
            <a:pPr lvl="0"/>
            <a:r>
              <a:rPr lang="nl-NL" dirty="0"/>
              <a:t>Examens uitleggen </a:t>
            </a:r>
          </a:p>
          <a:p>
            <a:pPr lvl="0"/>
            <a:r>
              <a:rPr lang="nl-NL" dirty="0"/>
              <a:t>Lesmateriaal en wikiwijs doornemen</a:t>
            </a:r>
          </a:p>
          <a:p>
            <a:pPr lvl="0"/>
            <a:r>
              <a:rPr lang="nl-NL" dirty="0"/>
              <a:t>Voorkennis achter halen</a:t>
            </a:r>
          </a:p>
          <a:p>
            <a:pPr marL="0" indent="0">
              <a:buNone/>
            </a:pPr>
            <a:endParaRPr lang="nl-NL" dirty="0"/>
          </a:p>
          <a:p>
            <a:pPr lvl="0"/>
            <a:r>
              <a:rPr lang="nl-NL" dirty="0"/>
              <a:t>Theorie: oorsprong houden van vogels, uitleg ordes, opdracht uitleggen </a:t>
            </a:r>
          </a:p>
          <a:p>
            <a:pPr lvl="0"/>
            <a:endParaRPr lang="nl-NL" dirty="0"/>
          </a:p>
          <a:p>
            <a:pPr lvl="0"/>
            <a:r>
              <a:rPr lang="nl-NL" dirty="0"/>
              <a:t>Opdracht soortenkennis</a:t>
            </a:r>
          </a:p>
        </p:txBody>
      </p:sp>
    </p:spTree>
    <p:extLst>
      <p:ext uri="{BB962C8B-B14F-4D97-AF65-F5344CB8AC3E}">
        <p14:creationId xmlns:p14="http://schemas.microsoft.com/office/powerpoint/2010/main" val="4079154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Rheiformes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nandoes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nl-NL" dirty="0"/>
          </a:p>
        </p:txBody>
      </p:sp>
      <p:sp>
        <p:nvSpPr>
          <p:cNvPr id="3" name="Tijdelijke aanduiding voor inhoud 2"/>
          <p:cNvSpPr>
            <a:spLocks noGrp="1"/>
          </p:cNvSpPr>
          <p:nvPr>
            <p:ph idx="1"/>
          </p:nvPr>
        </p:nvSpPr>
        <p:spPr>
          <a:xfrm>
            <a:off x="628650" y="1825624"/>
            <a:ext cx="7886700" cy="4808855"/>
          </a:xfrm>
        </p:spPr>
        <p:txBody>
          <a:bodyPr>
            <a:normAutofit fontScale="55000" lnSpcReduction="20000"/>
          </a:bodyPr>
          <a:lstStyle/>
          <a:p>
            <a:r>
              <a:rPr lang="nl-NL" dirty="0"/>
              <a:t>Dit zijn vogels die in het skelet (kaak en borstbeen) en in hun DNA kenmerken vertonen die bij alle andere vogels ontbreken.</a:t>
            </a:r>
          </a:p>
          <a:p>
            <a:r>
              <a:rPr lang="nl-NL" dirty="0"/>
              <a:t>Lijken op struisvogels </a:t>
            </a:r>
          </a:p>
          <a:p>
            <a:r>
              <a:rPr lang="nl-NL" dirty="0"/>
              <a:t>Zuid-Amerikaanse vogels </a:t>
            </a:r>
          </a:p>
          <a:p>
            <a:r>
              <a:rPr lang="nl-NL" dirty="0"/>
              <a:t>Kleine staart </a:t>
            </a:r>
          </a:p>
          <a:p>
            <a:r>
              <a:rPr lang="nl-NL" dirty="0"/>
              <a:t>Erg verwant aan nauw verwant zijn aan de struisvogels, met als zustergroep de </a:t>
            </a:r>
            <a:r>
              <a:rPr lang="nl-NL" dirty="0">
                <a:hlinkClick r:id="rId2" tooltip="Emoes"/>
              </a:rPr>
              <a:t>emoes</a:t>
            </a:r>
            <a:r>
              <a:rPr lang="nl-NL" dirty="0"/>
              <a:t> en </a:t>
            </a:r>
            <a:r>
              <a:rPr lang="nl-NL" dirty="0">
                <a:hlinkClick r:id="rId3" tooltip="Kasuarissen"/>
              </a:rPr>
              <a:t>kasuarissen</a:t>
            </a:r>
            <a:r>
              <a:rPr lang="nl-NL" dirty="0"/>
              <a:t>. </a:t>
            </a:r>
          </a:p>
          <a:p>
            <a:r>
              <a:rPr lang="nl-NL" dirty="0"/>
              <a:t> Kunnen niet vliegen (zwaar en soort veren)</a:t>
            </a:r>
          </a:p>
          <a:p>
            <a:r>
              <a:rPr lang="nl-NL" dirty="0"/>
              <a:t>Botten zijn niet hol</a:t>
            </a:r>
          </a:p>
          <a:p>
            <a:r>
              <a:rPr lang="nl-NL" dirty="0"/>
              <a:t>Grootte vleugels zorgen voor balans/evenwicht tijdens het rennen (60km/</a:t>
            </a:r>
            <a:r>
              <a:rPr lang="nl-NL" dirty="0" err="1"/>
              <a:t>p.u</a:t>
            </a:r>
            <a:r>
              <a:rPr lang="nl-NL" dirty="0"/>
              <a:t>.)</a:t>
            </a:r>
          </a:p>
          <a:p>
            <a:r>
              <a:rPr lang="nl-NL" dirty="0"/>
              <a:t>Omnivoor</a:t>
            </a:r>
          </a:p>
          <a:p>
            <a:r>
              <a:rPr lang="nl-NL" dirty="0"/>
              <a:t>Polygamie </a:t>
            </a:r>
          </a:p>
          <a:p>
            <a:r>
              <a:rPr lang="nl-NL" dirty="0"/>
              <a:t>Veren zijn slap en slagpennen ontbreken</a:t>
            </a:r>
          </a:p>
          <a:p>
            <a:r>
              <a:rPr lang="nl-NL" dirty="0"/>
              <a:t>Lange, krachtige poten met 3 tenen</a:t>
            </a:r>
          </a:p>
          <a:p>
            <a:r>
              <a:rPr lang="nl-NL" dirty="0"/>
              <a:t>Lange nek </a:t>
            </a:r>
          </a:p>
          <a:p>
            <a:r>
              <a:rPr lang="nl-NL" dirty="0"/>
              <a:t>90-130 cm </a:t>
            </a:r>
          </a:p>
        </p:txBody>
      </p:sp>
    </p:spTree>
    <p:extLst>
      <p:ext uri="{BB962C8B-B14F-4D97-AF65-F5344CB8AC3E}">
        <p14:creationId xmlns:p14="http://schemas.microsoft.com/office/powerpoint/2010/main" val="79354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Casuariiformes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(kasuarissen en emoes)</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 Grote loopvogels met grote sterke poten, grote stappen</a:t>
            </a:r>
          </a:p>
          <a:p>
            <a:r>
              <a:rPr lang="nl-NL" dirty="0"/>
              <a:t> Kale nek of kleine haartjes op de nek</a:t>
            </a:r>
          </a:p>
          <a:p>
            <a:r>
              <a:rPr lang="nl-NL" dirty="0"/>
              <a:t> Lichtbruin of grijs van kleur</a:t>
            </a:r>
          </a:p>
          <a:p>
            <a:r>
              <a:rPr lang="nl-NL" dirty="0"/>
              <a:t> Hele kleine vleugels, niet vliegen</a:t>
            </a:r>
          </a:p>
          <a:p>
            <a:r>
              <a:rPr lang="nl-NL" dirty="0"/>
              <a:t> (Man broedt eieren uit)</a:t>
            </a:r>
          </a:p>
          <a:p>
            <a:r>
              <a:rPr lang="nl-NL" dirty="0"/>
              <a:t> Omnivoor </a:t>
            </a:r>
          </a:p>
          <a:p>
            <a:r>
              <a:rPr lang="nl-NL" dirty="0"/>
              <a:t> Drie tenen </a:t>
            </a:r>
          </a:p>
          <a:p>
            <a:r>
              <a:rPr lang="nl-NL" dirty="0"/>
              <a:t>In het skelet en DNA kenmerken die bij andere vogels ontbreken</a:t>
            </a:r>
          </a:p>
          <a:p>
            <a:r>
              <a:rPr lang="nl-NL" dirty="0"/>
              <a:t>2 soorten oogleden. 1 om te knipperen en de andere om zand weg te houden uit het oog</a:t>
            </a:r>
          </a:p>
          <a:p>
            <a:r>
              <a:rPr lang="nl-NL" dirty="0"/>
              <a:t>Australië en nieuw Guinea</a:t>
            </a:r>
          </a:p>
          <a:p>
            <a:endParaRPr lang="nl-NL" dirty="0"/>
          </a:p>
        </p:txBody>
      </p:sp>
    </p:spTree>
    <p:extLst>
      <p:ext uri="{BB962C8B-B14F-4D97-AF65-F5344CB8AC3E}">
        <p14:creationId xmlns:p14="http://schemas.microsoft.com/office/powerpoint/2010/main" val="160558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82626"/>
            <a:ext cx="7886700" cy="1325563"/>
          </a:xfrm>
        </p:spPr>
        <p:txBody>
          <a:bodyPr>
            <a:normAutofit fontScale="90000"/>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Anseriformes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(Watervogels zoals eenden, ganzen en zwanen</a:t>
            </a:r>
            <a:br>
              <a:rPr lang="nl-NL" dirty="0">
                <a:latin typeface="Arial" panose="020B060402020202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p:cNvSpPr>
            <a:spLocks noGrp="1"/>
          </p:cNvSpPr>
          <p:nvPr>
            <p:ph idx="1"/>
          </p:nvPr>
        </p:nvSpPr>
        <p:spPr>
          <a:xfrm>
            <a:off x="628650" y="2130425"/>
            <a:ext cx="7886700" cy="4351338"/>
          </a:xfrm>
        </p:spPr>
        <p:txBody>
          <a:bodyPr>
            <a:normAutofit/>
          </a:bodyPr>
          <a:lstStyle/>
          <a:p>
            <a:r>
              <a:rPr lang="nl-NL" dirty="0"/>
              <a:t>Middelgroot tot grote watervogels </a:t>
            </a:r>
          </a:p>
          <a:p>
            <a:r>
              <a:rPr lang="nl-NL" dirty="0"/>
              <a:t>Plomp uiterlijk</a:t>
            </a:r>
          </a:p>
          <a:p>
            <a:r>
              <a:rPr lang="nl-NL" dirty="0"/>
              <a:t>Sommige lange hals </a:t>
            </a:r>
          </a:p>
          <a:p>
            <a:r>
              <a:rPr lang="nl-NL" dirty="0"/>
              <a:t>Plantaardig voedsel (algemeen)</a:t>
            </a:r>
          </a:p>
          <a:p>
            <a:r>
              <a:rPr lang="nl-NL" dirty="0"/>
              <a:t>Afgeplatte snavel, zeefsnavel, lamellen op de snavel</a:t>
            </a:r>
          </a:p>
          <a:p>
            <a:r>
              <a:rPr lang="nl-NL" dirty="0"/>
              <a:t>Zwemvliezen (behalve hoederkoeten)</a:t>
            </a:r>
          </a:p>
          <a:p>
            <a:r>
              <a:rPr lang="nl-NL" dirty="0"/>
              <a:t>In of bij het water</a:t>
            </a:r>
          </a:p>
          <a:p>
            <a:r>
              <a:rPr lang="nl-NL" dirty="0"/>
              <a:t>Waterafstotende veren door vetklier</a:t>
            </a:r>
          </a:p>
        </p:txBody>
      </p:sp>
    </p:spTree>
    <p:extLst>
      <p:ext uri="{BB962C8B-B14F-4D97-AF65-F5344CB8AC3E}">
        <p14:creationId xmlns:p14="http://schemas.microsoft.com/office/powerpoint/2010/main" val="51701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Galliformes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(Hoenderachtigen)</a:t>
            </a:r>
            <a:endParaRPr lang="nl-NL" dirty="0"/>
          </a:p>
        </p:txBody>
      </p:sp>
      <p:sp>
        <p:nvSpPr>
          <p:cNvPr id="3" name="Tijdelijke aanduiding voor inhoud 2"/>
          <p:cNvSpPr>
            <a:spLocks noGrp="1"/>
          </p:cNvSpPr>
          <p:nvPr>
            <p:ph idx="1"/>
          </p:nvPr>
        </p:nvSpPr>
        <p:spPr>
          <a:xfrm>
            <a:off x="628650" y="1825624"/>
            <a:ext cx="7886700" cy="4788535"/>
          </a:xfrm>
        </p:spPr>
        <p:txBody>
          <a:bodyPr>
            <a:normAutofit fontScale="62500" lnSpcReduction="20000"/>
          </a:bodyPr>
          <a:lstStyle/>
          <a:p>
            <a:r>
              <a:rPr lang="nl-NL" dirty="0"/>
              <a:t>Afhankelijk van mensen en de ontginningen van grond  </a:t>
            </a:r>
          </a:p>
          <a:p>
            <a:r>
              <a:rPr lang="nl-NL" dirty="0"/>
              <a:t>Nestvlieders</a:t>
            </a:r>
          </a:p>
          <a:p>
            <a:r>
              <a:rPr lang="nl-NL" dirty="0"/>
              <a:t>Prooidieren </a:t>
            </a:r>
          </a:p>
          <a:p>
            <a:r>
              <a:rPr lang="nl-NL" dirty="0"/>
              <a:t>Hannen en hennen</a:t>
            </a:r>
          </a:p>
          <a:p>
            <a:r>
              <a:rPr lang="nl-NL" dirty="0"/>
              <a:t>Grondvogels </a:t>
            </a:r>
          </a:p>
          <a:p>
            <a:r>
              <a:rPr lang="nl-NL" dirty="0"/>
              <a:t>Vliegen niet ver en hoog </a:t>
            </a:r>
          </a:p>
          <a:p>
            <a:r>
              <a:rPr lang="nl-NL" dirty="0"/>
              <a:t>Broeden op de grond </a:t>
            </a:r>
          </a:p>
          <a:p>
            <a:r>
              <a:rPr lang="nl-NL" dirty="0"/>
              <a:t>Plompe lichaamsbouw</a:t>
            </a:r>
          </a:p>
          <a:p>
            <a:r>
              <a:rPr lang="nl-NL" dirty="0"/>
              <a:t>Grondvogels</a:t>
            </a:r>
          </a:p>
          <a:p>
            <a:r>
              <a:rPr lang="nl-NL" dirty="0"/>
              <a:t>Jongen zijn afhankelijk van insecten en kunnen slecht tegen slecht weer</a:t>
            </a:r>
          </a:p>
          <a:p>
            <a:r>
              <a:rPr lang="nl-NL" dirty="0"/>
              <a:t>Nuttig voor de mens (vlees en eieren)</a:t>
            </a:r>
          </a:p>
          <a:p>
            <a:r>
              <a:rPr lang="nl-NL" dirty="0"/>
              <a:t>Komen over de hele wereld voor</a:t>
            </a:r>
          </a:p>
          <a:p>
            <a:r>
              <a:rPr lang="nl-NL" dirty="0"/>
              <a:t>Haan fel gekleurd</a:t>
            </a:r>
          </a:p>
          <a:p>
            <a:r>
              <a:rPr lang="nl-NL" dirty="0"/>
              <a:t>3 tenen naar voren 1 naar achter</a:t>
            </a:r>
          </a:p>
          <a:p>
            <a:r>
              <a:rPr lang="nl-NL" dirty="0"/>
              <a:t>Omnivoren </a:t>
            </a:r>
          </a:p>
          <a:p>
            <a:pPr lvl="1"/>
            <a:endParaRPr lang="nl-NL" dirty="0"/>
          </a:p>
        </p:txBody>
      </p:sp>
    </p:spTree>
    <p:extLst>
      <p:ext uri="{BB962C8B-B14F-4D97-AF65-F5344CB8AC3E}">
        <p14:creationId xmlns:p14="http://schemas.microsoft.com/office/powerpoint/2010/main" val="42343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Accipitriformes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(roofvogels en gieren</a:t>
            </a:r>
            <a:endParaRPr lang="nl-NL" dirty="0"/>
          </a:p>
        </p:txBody>
      </p:sp>
      <p:sp>
        <p:nvSpPr>
          <p:cNvPr id="3" name="Tijdelijke aanduiding voor inhoud 2"/>
          <p:cNvSpPr>
            <a:spLocks noGrp="1"/>
          </p:cNvSpPr>
          <p:nvPr>
            <p:ph idx="1"/>
          </p:nvPr>
        </p:nvSpPr>
        <p:spPr>
          <a:xfrm>
            <a:off x="628650" y="2016124"/>
            <a:ext cx="7886700" cy="4638675"/>
          </a:xfrm>
        </p:spPr>
        <p:txBody>
          <a:bodyPr>
            <a:normAutofit fontScale="70000" lnSpcReduction="20000"/>
          </a:bodyPr>
          <a:lstStyle/>
          <a:p>
            <a:r>
              <a:rPr lang="nl-NL" dirty="0"/>
              <a:t> Meestal carnivoor </a:t>
            </a:r>
          </a:p>
          <a:p>
            <a:r>
              <a:rPr lang="nl-NL" dirty="0"/>
              <a:t> Gevoelig voor chemische bestrijdingsmiddelen  </a:t>
            </a:r>
          </a:p>
          <a:p>
            <a:r>
              <a:rPr lang="nl-NL" dirty="0"/>
              <a:t> Grote ronde ogen</a:t>
            </a:r>
          </a:p>
          <a:p>
            <a:r>
              <a:rPr lang="nl-NL" dirty="0"/>
              <a:t> Sterke, kromme snavel</a:t>
            </a:r>
          </a:p>
          <a:p>
            <a:r>
              <a:rPr lang="nl-NL" dirty="0"/>
              <a:t> Doden prooi met klauwen </a:t>
            </a:r>
          </a:p>
          <a:p>
            <a:r>
              <a:rPr lang="nl-NL" dirty="0"/>
              <a:t> Sterke, lange klauwen</a:t>
            </a:r>
          </a:p>
          <a:p>
            <a:r>
              <a:rPr lang="nl-NL" dirty="0"/>
              <a:t> Jagers en/of aaseters</a:t>
            </a:r>
          </a:p>
          <a:p>
            <a:r>
              <a:rPr lang="nl-NL" dirty="0"/>
              <a:t> Tersel of </a:t>
            </a:r>
            <a:r>
              <a:rPr lang="nl-NL" dirty="0" err="1"/>
              <a:t>tarsel</a:t>
            </a:r>
            <a:r>
              <a:rPr lang="nl-NL" dirty="0"/>
              <a:t> kleiner dan het vrouwtje</a:t>
            </a:r>
          </a:p>
          <a:p>
            <a:r>
              <a:rPr lang="nl-NL" dirty="0"/>
              <a:t> Extreem sterke poten met 1 naar achter, 3 naar voor</a:t>
            </a:r>
          </a:p>
          <a:p>
            <a:r>
              <a:rPr lang="nl-NL" dirty="0"/>
              <a:t> Zintuigen goed (geur en zicht)</a:t>
            </a:r>
          </a:p>
          <a:p>
            <a:r>
              <a:rPr lang="nl-NL" dirty="0"/>
              <a:t> Apart vlieggedrag tijdens de jacht</a:t>
            </a:r>
          </a:p>
          <a:p>
            <a:r>
              <a:rPr lang="nl-NL" dirty="0"/>
              <a:t>Overdag meestal actief </a:t>
            </a:r>
          </a:p>
          <a:p>
            <a:r>
              <a:rPr lang="nl-NL" dirty="0"/>
              <a:t>Behalve Antarctica</a:t>
            </a:r>
          </a:p>
          <a:p>
            <a:endParaRPr lang="nl-NL" dirty="0"/>
          </a:p>
        </p:txBody>
      </p:sp>
    </p:spTree>
    <p:extLst>
      <p:ext uri="{BB962C8B-B14F-4D97-AF65-F5344CB8AC3E}">
        <p14:creationId xmlns:p14="http://schemas.microsoft.com/office/powerpoint/2010/main" val="3858730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solidFill>
                  <a:srgbClr val="000000"/>
                </a:solidFill>
                <a:latin typeface="Arial" panose="020B0604020202020204" pitchFamily="34" charset="0"/>
                <a:ea typeface="Calibri" panose="020F0502020204030204" pitchFamily="34" charset="0"/>
                <a:cs typeface="Arial" panose="020B0604020202020204" pitchFamily="34" charset="0"/>
              </a:rPr>
              <a:t>Coraciiformes</a:t>
            </a:r>
            <a:r>
              <a:rPr lang="nl-NL" b="1" dirty="0">
                <a:solidFill>
                  <a:srgbClr val="000000"/>
                </a:solidFill>
                <a:latin typeface="Arial" panose="020B0604020202020204" pitchFamily="34" charset="0"/>
                <a:ea typeface="Calibri" panose="020F0502020204030204" pitchFamily="34" charset="0"/>
                <a:cs typeface="Arial" panose="020B0604020202020204" pitchFamily="34" charset="0"/>
              </a:rPr>
              <a:t> (ijsvogels, bijeneters, scharrelaars)</a:t>
            </a:r>
            <a:endParaRPr lang="nl-NL" dirty="0"/>
          </a:p>
        </p:txBody>
      </p:sp>
      <p:sp>
        <p:nvSpPr>
          <p:cNvPr id="3" name="Tijdelijke aanduiding voor inhoud 2"/>
          <p:cNvSpPr>
            <a:spLocks noGrp="1"/>
          </p:cNvSpPr>
          <p:nvPr>
            <p:ph idx="1"/>
          </p:nvPr>
        </p:nvSpPr>
        <p:spPr>
          <a:xfrm>
            <a:off x="628650" y="1825624"/>
            <a:ext cx="7886700" cy="4686935"/>
          </a:xfrm>
        </p:spPr>
        <p:txBody>
          <a:bodyPr>
            <a:normAutofit fontScale="92500" lnSpcReduction="20000"/>
          </a:bodyPr>
          <a:lstStyle/>
          <a:p>
            <a:r>
              <a:rPr lang="nl-NL" dirty="0"/>
              <a:t> Kleine poten, meestal 3 kleine voortenen die aan elkaar vast zitten. </a:t>
            </a:r>
          </a:p>
          <a:p>
            <a:r>
              <a:rPr lang="nl-NL" dirty="0"/>
              <a:t> Kleurrijk  </a:t>
            </a:r>
          </a:p>
          <a:p>
            <a:r>
              <a:rPr lang="nl-NL" dirty="0"/>
              <a:t> Grote </a:t>
            </a:r>
            <a:r>
              <a:rPr lang="nl-NL" dirty="0" err="1"/>
              <a:t>pitse</a:t>
            </a:r>
            <a:r>
              <a:rPr lang="nl-NL" dirty="0"/>
              <a:t> lange snavels, Grote kop, korte nek in vergelijking met rest van lichaam</a:t>
            </a:r>
          </a:p>
          <a:p>
            <a:r>
              <a:rPr lang="nl-NL" dirty="0"/>
              <a:t> Eten kleine diersoorten (bijen, vis, wormen)</a:t>
            </a:r>
          </a:p>
          <a:p>
            <a:r>
              <a:rPr lang="nl-NL" dirty="0"/>
              <a:t> Maken vaak hun hol in een boom, rotswand e.d.</a:t>
            </a:r>
          </a:p>
          <a:p>
            <a:r>
              <a:rPr lang="nl-NL" dirty="0"/>
              <a:t> vleugels hebben 10 primaire veren </a:t>
            </a:r>
          </a:p>
          <a:p>
            <a:r>
              <a:rPr lang="nl-NL" dirty="0"/>
              <a:t> staart heeft 12 veren behalve hoppen, </a:t>
            </a:r>
            <a:r>
              <a:rPr lang="nl-NL" dirty="0" err="1"/>
              <a:t>neushoorvogels</a:t>
            </a:r>
            <a:r>
              <a:rPr lang="nl-NL" dirty="0"/>
              <a:t>, </a:t>
            </a:r>
            <a:r>
              <a:rPr lang="nl-NL" dirty="0" err="1"/>
              <a:t>motmots</a:t>
            </a:r>
            <a:r>
              <a:rPr lang="nl-NL" dirty="0"/>
              <a:t>.</a:t>
            </a:r>
          </a:p>
          <a:p>
            <a:r>
              <a:rPr lang="nl-NL" dirty="0"/>
              <a:t>Carnivoor </a:t>
            </a:r>
          </a:p>
          <a:p>
            <a:r>
              <a:rPr lang="nl-NL" dirty="0"/>
              <a:t>Bosrijke gebieden met water </a:t>
            </a:r>
          </a:p>
          <a:p>
            <a:endParaRPr lang="nl-NL" dirty="0"/>
          </a:p>
        </p:txBody>
      </p:sp>
    </p:spTree>
    <p:extLst>
      <p:ext uri="{BB962C8B-B14F-4D97-AF65-F5344CB8AC3E}">
        <p14:creationId xmlns:p14="http://schemas.microsoft.com/office/powerpoint/2010/main" val="887036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03301"/>
            <a:ext cx="7886700" cy="790574"/>
          </a:xfrm>
        </p:spPr>
        <p:txBody>
          <a:bodyPr>
            <a:normAutofit/>
          </a:bodyPr>
          <a:lstStyle/>
          <a:p>
            <a:r>
              <a:rPr lang="nl-NL" dirty="0"/>
              <a:t>Opdracht soortenlijst </a:t>
            </a:r>
          </a:p>
        </p:txBody>
      </p:sp>
      <p:sp>
        <p:nvSpPr>
          <p:cNvPr id="3" name="Tijdelijke aanduiding voor inhoud 2"/>
          <p:cNvSpPr>
            <a:spLocks noGrp="1"/>
          </p:cNvSpPr>
          <p:nvPr>
            <p:ph idx="1"/>
          </p:nvPr>
        </p:nvSpPr>
        <p:spPr>
          <a:xfrm>
            <a:off x="628650" y="1003301"/>
            <a:ext cx="7886700" cy="790574"/>
          </a:xfrm>
        </p:spPr>
        <p:txBody>
          <a:bodyPr>
            <a:noAutofit/>
          </a:bodyPr>
          <a:lstStyle/>
          <a:p>
            <a:pPr marL="0" indent="0">
              <a:buNone/>
            </a:pPr>
            <a:endParaRPr lang="nl-NL" sz="800" b="1" u="sng" dirty="0"/>
          </a:p>
          <a:p>
            <a:pPr marL="0" indent="0">
              <a:buNone/>
            </a:pPr>
            <a:endParaRPr lang="nl-NL" sz="800" b="1" u="sng" dirty="0"/>
          </a:p>
          <a:p>
            <a:pPr marL="0" indent="0">
              <a:buNone/>
            </a:pPr>
            <a:endParaRPr lang="nl-NL" sz="800" b="1" u="sng" dirty="0"/>
          </a:p>
          <a:p>
            <a:pPr marL="0" indent="0">
              <a:buNone/>
            </a:pPr>
            <a:endParaRPr lang="nl-NL" sz="800" b="1" u="sng" dirty="0"/>
          </a:p>
          <a:p>
            <a:pPr marL="0" indent="0">
              <a:buNone/>
            </a:pPr>
            <a:endParaRPr lang="nl-NL" sz="800" b="1" u="sng" dirty="0"/>
          </a:p>
          <a:p>
            <a:pPr marL="0" indent="0">
              <a:buNone/>
            </a:pPr>
            <a:endParaRPr lang="nl-NL" sz="800" b="1" u="sng" dirty="0"/>
          </a:p>
          <a:p>
            <a:pPr marL="0" indent="0">
              <a:buNone/>
            </a:pPr>
            <a:endParaRPr lang="nl-NL" sz="800" b="1" u="sng" dirty="0"/>
          </a:p>
          <a:p>
            <a:pPr marL="0" indent="0">
              <a:buNone/>
            </a:pPr>
            <a:r>
              <a:rPr lang="nl-NL" sz="1400" dirty="0"/>
              <a:t>Jullie krijgen een lijst met de vogelsoorten die jullie moeten kennen.</a:t>
            </a:r>
          </a:p>
          <a:p>
            <a:pPr marL="0" indent="0">
              <a:buNone/>
            </a:pPr>
            <a:endParaRPr lang="nl-NL" sz="1400" dirty="0"/>
          </a:p>
          <a:p>
            <a:pPr marL="0" indent="0">
              <a:buNone/>
            </a:pPr>
            <a:r>
              <a:rPr lang="nl-NL" sz="1400" dirty="0"/>
              <a:t>Deze opdracht wordt mondeling uitgelegd tijdens de startbijeenkomst!</a:t>
            </a:r>
          </a:p>
        </p:txBody>
      </p:sp>
    </p:spTree>
    <p:extLst>
      <p:ext uri="{BB962C8B-B14F-4D97-AF65-F5344CB8AC3E}">
        <p14:creationId xmlns:p14="http://schemas.microsoft.com/office/powerpoint/2010/main" val="3219168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Groepsverdeling </a:t>
            </a:r>
          </a:p>
        </p:txBody>
      </p:sp>
      <p:sp>
        <p:nvSpPr>
          <p:cNvPr id="3" name="Tijdelijke aanduiding voor inhoud 2"/>
          <p:cNvSpPr>
            <a:spLocks noGrp="1"/>
          </p:cNvSpPr>
          <p:nvPr>
            <p:ph idx="1"/>
          </p:nvPr>
        </p:nvSpPr>
        <p:spPr/>
        <p:txBody>
          <a:bodyPr>
            <a:normAutofit fontScale="85000" lnSpcReduction="10000"/>
          </a:bodyPr>
          <a:lstStyle/>
          <a:p>
            <a:r>
              <a:rPr lang="nl-NL" dirty="0"/>
              <a:t>Om de aantal vogelsoorten eerlijk te verdelen hebben wij  een indeling gemaakt. Je mag zelf bepalen in welke groep je gaat. </a:t>
            </a:r>
          </a:p>
          <a:p>
            <a:pPr marL="914400" lvl="1" indent="-457200">
              <a:buFont typeface="+mj-lt"/>
              <a:buAutoNum type="arabicPeriod"/>
            </a:pPr>
            <a:r>
              <a:rPr lang="nl-NL" dirty="0" err="1"/>
              <a:t>Anseriformes</a:t>
            </a:r>
            <a:r>
              <a:rPr lang="nl-NL" dirty="0"/>
              <a:t> </a:t>
            </a:r>
            <a:endParaRPr lang="nl-NL" dirty="0">
              <a:solidFill>
                <a:srgbClr val="7030A0"/>
              </a:solidFill>
            </a:endParaRPr>
          </a:p>
          <a:p>
            <a:pPr marL="914400" lvl="1" indent="-457200">
              <a:buFont typeface="+mj-lt"/>
              <a:buAutoNum type="arabicPeriod"/>
            </a:pPr>
            <a:r>
              <a:rPr lang="nl-NL" dirty="0" err="1"/>
              <a:t>Passeriformes</a:t>
            </a:r>
            <a:endParaRPr lang="nl-NL" dirty="0">
              <a:solidFill>
                <a:srgbClr val="FF0000"/>
              </a:solidFill>
            </a:endParaRPr>
          </a:p>
          <a:p>
            <a:pPr marL="914400" lvl="1" indent="-457200">
              <a:buFont typeface="+mj-lt"/>
              <a:buAutoNum type="arabicPeriod"/>
            </a:pPr>
            <a:r>
              <a:rPr lang="nl-NL" dirty="0" err="1"/>
              <a:t>Psittaciformes</a:t>
            </a:r>
            <a:endParaRPr lang="nl-NL" dirty="0">
              <a:solidFill>
                <a:srgbClr val="7030A0"/>
              </a:solidFill>
            </a:endParaRPr>
          </a:p>
          <a:p>
            <a:pPr marL="914400" lvl="1" indent="-457200">
              <a:buFont typeface="+mj-lt"/>
              <a:buAutoNum type="arabicPeriod"/>
            </a:pPr>
            <a:r>
              <a:rPr lang="nl-NL" dirty="0" err="1"/>
              <a:t>Galliformes</a:t>
            </a:r>
            <a:r>
              <a:rPr lang="nl-NL" dirty="0"/>
              <a:t> </a:t>
            </a:r>
            <a:endParaRPr lang="nl-NL" dirty="0">
              <a:solidFill>
                <a:srgbClr val="7030A0"/>
              </a:solidFill>
            </a:endParaRPr>
          </a:p>
          <a:p>
            <a:pPr marL="914400" lvl="1" indent="-457200">
              <a:buFont typeface="+mj-lt"/>
              <a:buAutoNum type="arabicPeriod"/>
            </a:pPr>
            <a:r>
              <a:rPr lang="nl-NL" dirty="0" err="1"/>
              <a:t>heiformes</a:t>
            </a:r>
            <a:r>
              <a:rPr lang="nl-NL" dirty="0"/>
              <a:t> (</a:t>
            </a:r>
            <a:r>
              <a:rPr lang="nl-NL" dirty="0" err="1"/>
              <a:t>nandoes</a:t>
            </a:r>
            <a:r>
              <a:rPr lang="nl-NL" dirty="0"/>
              <a:t>) (1) + </a:t>
            </a:r>
            <a:r>
              <a:rPr lang="nl-NL" dirty="0" err="1"/>
              <a:t>Coraciiformes</a:t>
            </a:r>
            <a:r>
              <a:rPr lang="nl-NL" dirty="0"/>
              <a:t> (ijsvogels, bijeneters, scharrelaars) (1) + </a:t>
            </a:r>
            <a:r>
              <a:rPr lang="nl-NL" dirty="0" err="1"/>
              <a:t>Columbiformes</a:t>
            </a:r>
            <a:r>
              <a:rPr lang="nl-NL" dirty="0"/>
              <a:t> (duiven) (9) + </a:t>
            </a:r>
            <a:r>
              <a:rPr lang="nl-NL" dirty="0" err="1"/>
              <a:t>Casuariiformes</a:t>
            </a:r>
            <a:r>
              <a:rPr lang="nl-NL" dirty="0"/>
              <a:t> (kasuarissen en emoes) (1) + </a:t>
            </a:r>
            <a:r>
              <a:rPr lang="nl-NL" dirty="0" err="1"/>
              <a:t>Gruiformes</a:t>
            </a:r>
            <a:r>
              <a:rPr lang="nl-NL" dirty="0"/>
              <a:t> (kraanvogels en rallen) (1) + </a:t>
            </a:r>
            <a:r>
              <a:rPr lang="nl-NL" dirty="0" err="1"/>
              <a:t>Strigiformes</a:t>
            </a:r>
            <a:r>
              <a:rPr lang="nl-NL" dirty="0"/>
              <a:t> (uilen) (4) + </a:t>
            </a:r>
            <a:r>
              <a:rPr lang="nl-NL" dirty="0" err="1"/>
              <a:t>Musophagiformes</a:t>
            </a:r>
            <a:r>
              <a:rPr lang="nl-NL" dirty="0"/>
              <a:t> (</a:t>
            </a:r>
            <a:r>
              <a:rPr lang="nl-NL" dirty="0" err="1"/>
              <a:t>toerako’s</a:t>
            </a:r>
            <a:r>
              <a:rPr lang="nl-NL" dirty="0"/>
              <a:t>) + (1) </a:t>
            </a:r>
            <a:endParaRPr lang="nl-NL" dirty="0">
              <a:solidFill>
                <a:srgbClr val="7030A0"/>
              </a:solidFill>
            </a:endParaRPr>
          </a:p>
          <a:p>
            <a:pPr marL="914400" lvl="1" indent="-457200">
              <a:buFont typeface="+mj-lt"/>
              <a:buAutoNum type="arabicPeriod"/>
            </a:pPr>
            <a:r>
              <a:rPr lang="nl-NL" dirty="0" err="1"/>
              <a:t>Falconiformes</a:t>
            </a:r>
            <a:r>
              <a:rPr lang="nl-NL" dirty="0"/>
              <a:t> (valken en </a:t>
            </a:r>
            <a:r>
              <a:rPr lang="nl-NL" dirty="0" err="1"/>
              <a:t>caracara’s</a:t>
            </a:r>
            <a:r>
              <a:rPr lang="nl-NL" dirty="0"/>
              <a:t>) (4) + </a:t>
            </a:r>
            <a:r>
              <a:rPr lang="nl-NL" dirty="0" err="1"/>
              <a:t>Pelecaniformes</a:t>
            </a:r>
            <a:r>
              <a:rPr lang="nl-NL" dirty="0"/>
              <a:t> (pelikanen, lepelaars, ibissen) (1) + </a:t>
            </a:r>
            <a:r>
              <a:rPr lang="nl-NL" dirty="0" err="1"/>
              <a:t>Accipitriformes</a:t>
            </a:r>
            <a:r>
              <a:rPr lang="nl-NL" dirty="0"/>
              <a:t> (roofvogels en gieren) + (3) + </a:t>
            </a:r>
            <a:r>
              <a:rPr lang="nl-NL" dirty="0" err="1"/>
              <a:t>Charadriiformes</a:t>
            </a:r>
            <a:r>
              <a:rPr lang="nl-NL" dirty="0"/>
              <a:t> (steltvogels) (4) = 30  </a:t>
            </a:r>
            <a:endParaRPr lang="nl-NL" dirty="0">
              <a:solidFill>
                <a:srgbClr val="7030A0"/>
              </a:solidFill>
            </a:endParaRPr>
          </a:p>
        </p:txBody>
      </p:sp>
    </p:spTree>
    <p:extLst>
      <p:ext uri="{BB962C8B-B14F-4D97-AF65-F5344CB8AC3E}">
        <p14:creationId xmlns:p14="http://schemas.microsoft.com/office/powerpoint/2010/main" val="593273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Afsluiting </a:t>
            </a:r>
          </a:p>
        </p:txBody>
      </p:sp>
      <p:sp>
        <p:nvSpPr>
          <p:cNvPr id="3" name="Tijdelijke aanduiding voor inhoud 2"/>
          <p:cNvSpPr>
            <a:spLocks noGrp="1"/>
          </p:cNvSpPr>
          <p:nvPr>
            <p:ph idx="1"/>
          </p:nvPr>
        </p:nvSpPr>
        <p:spPr/>
        <p:txBody>
          <a:bodyPr/>
          <a:lstStyle/>
          <a:p>
            <a:r>
              <a:rPr lang="nl-NL" dirty="0"/>
              <a:t> Wat heb je deze les geleerd?</a:t>
            </a:r>
          </a:p>
          <a:p>
            <a:r>
              <a:rPr lang="nl-NL" dirty="0"/>
              <a:t> Wat vond je leuk?</a:t>
            </a:r>
          </a:p>
          <a:p>
            <a:r>
              <a:rPr lang="nl-NL" dirty="0"/>
              <a:t> Wat vond je minder leuk?</a:t>
            </a:r>
          </a:p>
        </p:txBody>
      </p:sp>
    </p:spTree>
    <p:extLst>
      <p:ext uri="{BB962C8B-B14F-4D97-AF65-F5344CB8AC3E}">
        <p14:creationId xmlns:p14="http://schemas.microsoft.com/office/powerpoint/2010/main" val="115588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kan je met je certificaat? </a:t>
            </a:r>
          </a:p>
        </p:txBody>
      </p:sp>
      <p:sp>
        <p:nvSpPr>
          <p:cNvPr id="3" name="Tijdelijke aanduiding voor inhoud 2"/>
          <p:cNvSpPr>
            <a:spLocks noGrp="1"/>
          </p:cNvSpPr>
          <p:nvPr>
            <p:ph idx="1"/>
          </p:nvPr>
        </p:nvSpPr>
        <p:spPr>
          <a:xfrm>
            <a:off x="628650" y="1825625"/>
            <a:ext cx="7886700" cy="4767680"/>
          </a:xfrm>
        </p:spPr>
        <p:txBody>
          <a:bodyPr>
            <a:normAutofit fontScale="92500" lnSpcReduction="10000"/>
          </a:bodyPr>
          <a:lstStyle/>
          <a:p>
            <a:pPr marL="0" indent="0">
              <a:buNone/>
            </a:pPr>
            <a:r>
              <a:rPr lang="nl-NL" dirty="0"/>
              <a:t>“</a:t>
            </a:r>
            <a:r>
              <a:rPr lang="nl-NL" i="1" dirty="0"/>
              <a:t>Het certificaat dat aan dit keuzedeel verbonden is, is verplicht voor iedere beroepsbeoefenaar die bedrijfsmatig vogels houdt en/of ermee fokt; ook voor verantwoordelijken bij tentoonstellingen/beurzen waar deelnemers komen die bedrijfsmatige handelingen verrichten zoals verkopen, afleveren, in voorraad hebben ten verkoop etc.”</a:t>
            </a:r>
          </a:p>
          <a:p>
            <a:pPr marL="0" indent="0">
              <a:buNone/>
            </a:pPr>
            <a:br>
              <a:rPr lang="nl-NL" dirty="0"/>
            </a:br>
            <a:r>
              <a:rPr lang="nl-NL" dirty="0"/>
              <a:t>“</a:t>
            </a:r>
            <a:r>
              <a:rPr lang="nl-NL" i="1" dirty="0"/>
              <a:t>Het keuzedeel omvat de wettelijke vereisten voor fokkerij, groothandel en detailhandel van vogels. Kennis en vaardigheden zijn gegroepeerd rondom: de verzorging van het dier, de voortplanting/geboorte en de leefomgeving van het dier/de diergroep.”</a:t>
            </a:r>
          </a:p>
          <a:p>
            <a:pPr marL="0" indent="0">
              <a:buNone/>
            </a:pPr>
            <a:endParaRPr lang="nl-NL" i="1" dirty="0"/>
          </a:p>
        </p:txBody>
      </p:sp>
    </p:spTree>
    <p:extLst>
      <p:ext uri="{BB962C8B-B14F-4D97-AF65-F5344CB8AC3E}">
        <p14:creationId xmlns:p14="http://schemas.microsoft.com/office/powerpoint/2010/main" val="175818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Verwachting beginnend beroepsbeoefenaar </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a:t>“De complexiteit van de kerntaak wordt vooral bepaald door de vele soorten. De beginnend beroepsbeoefenaar dient alert te zijn op hygiënisch werken en heeft speciale aandacht voor dierenwelzijn en ethisch handelen. Hij geeft extra aandacht aan dieren om een beeld te krijgen van hun gezondheid en welzijn en onderneemt waar nodig actie. Hij is zich bewust van de aanwezigheid van klanten/publiek, zijn omgang met dieren dient als voorbeeld. Veiligheid (voor mens en dier) is van groot belang en is tevens een afbreukrisico. Soms moet de beginnend beroepsbeoefenaar omgaan met risicovolle omstandigheden (hanteren specifieke dieren, stressvolle situaties). Afhankelijk van het niveau waarop de beroepsbeoefenaar werkzaam is, gaat het in meer of mindere mate om werk waarvoor standaardwerkwijzen gelden.”</a:t>
            </a:r>
          </a:p>
          <a:p>
            <a:pPr marL="0" indent="0">
              <a:buNone/>
            </a:pPr>
            <a:endParaRPr lang="nl-NL" dirty="0"/>
          </a:p>
          <a:p>
            <a:pPr marL="0" indent="0">
              <a:buNone/>
            </a:pPr>
            <a:r>
              <a:rPr lang="nl-NL" dirty="0"/>
              <a:t>“De beginnend beroepsbeoefenaar werkt samen met collega's en/of leidinggevende en draagt verantwoordelijkheid voor het eigen werk.”</a:t>
            </a:r>
          </a:p>
        </p:txBody>
      </p:sp>
    </p:spTree>
    <p:extLst>
      <p:ext uri="{BB962C8B-B14F-4D97-AF65-F5344CB8AC3E}">
        <p14:creationId xmlns:p14="http://schemas.microsoft.com/office/powerpoint/2010/main" val="4817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109"/>
            <a:ext cx="7886700" cy="1325563"/>
          </a:xfrm>
        </p:spPr>
        <p:txBody>
          <a:bodyPr/>
          <a:lstStyle/>
          <a:p>
            <a:r>
              <a:rPr lang="nl-NL" dirty="0"/>
              <a:t>Kennis</a:t>
            </a:r>
          </a:p>
        </p:txBody>
      </p:sp>
      <p:sp>
        <p:nvSpPr>
          <p:cNvPr id="3" name="Tijdelijke aanduiding voor inhoud 2"/>
          <p:cNvSpPr>
            <a:spLocks noGrp="1"/>
          </p:cNvSpPr>
          <p:nvPr>
            <p:ph idx="1"/>
          </p:nvPr>
        </p:nvSpPr>
        <p:spPr>
          <a:xfrm>
            <a:off x="0" y="815546"/>
            <a:ext cx="9032788" cy="5733101"/>
          </a:xfrm>
        </p:spPr>
        <p:txBody>
          <a:bodyPr>
            <a:noAutofit/>
          </a:bodyPr>
          <a:lstStyle/>
          <a:p>
            <a:r>
              <a:rPr lang="nl-NL" sz="1400" dirty="0"/>
              <a:t>De beginnend beroepsbeoefenaar:</a:t>
            </a:r>
          </a:p>
          <a:p>
            <a:pPr lvl="1"/>
            <a:r>
              <a:rPr lang="nl-NL" sz="1400" dirty="0"/>
              <a:t>heeft kennis van dierenwelzijn</a:t>
            </a:r>
          </a:p>
          <a:p>
            <a:pPr lvl="1"/>
            <a:r>
              <a:rPr lang="nl-NL" sz="1400" dirty="0"/>
              <a:t>heeft kennis van (uiterlijke kenmerken van) de meest voorkomende en verhandelde vogels</a:t>
            </a:r>
          </a:p>
          <a:p>
            <a:pPr lvl="1"/>
            <a:r>
              <a:rPr lang="nl-NL" sz="1400" dirty="0"/>
              <a:t>heeft kennis van wet- en regelgeving rond het importeren, verkopen, houden en vervoeren van vogels</a:t>
            </a:r>
          </a:p>
          <a:p>
            <a:pPr lvl="1"/>
            <a:r>
              <a:rPr lang="nl-NL" sz="1400" dirty="0"/>
              <a:t>heeft kennis van wet- en regelgeving en branche-eisen t.a.v. fokken met, handelen in en opvangen van vogels</a:t>
            </a:r>
          </a:p>
          <a:p>
            <a:pPr lvl="1"/>
            <a:r>
              <a:rPr lang="nl-NL" sz="1400" dirty="0"/>
              <a:t>heeft kennis van de plaatsingsmogelijkheden van diverse vogels</a:t>
            </a:r>
          </a:p>
          <a:p>
            <a:pPr lvl="1"/>
            <a:r>
              <a:rPr lang="nl-NL" sz="1400" dirty="0"/>
              <a:t>heeft kennis van voersoorten, hoeveelheden, voermethode en frequentie</a:t>
            </a:r>
          </a:p>
          <a:p>
            <a:pPr lvl="1"/>
            <a:r>
              <a:rPr lang="nl-NL" sz="1400" dirty="0"/>
              <a:t>heeft kennis van voerkwaliteit en –samenstelling</a:t>
            </a:r>
          </a:p>
          <a:p>
            <a:pPr lvl="1"/>
            <a:r>
              <a:rPr lang="nl-NL" sz="1400" dirty="0"/>
              <a:t>heeft kennis van de huisvesting van vogels, afhankelijk van leeftijd, levensfase, seizoen</a:t>
            </a:r>
          </a:p>
          <a:p>
            <a:pPr lvl="1"/>
            <a:r>
              <a:rPr lang="nl-NL" sz="1400" dirty="0"/>
              <a:t>heeft kennis van huisvestingsomstandigheden, afhankelijk van de herkomst van het dier en verrijking van de leefomgeving</a:t>
            </a:r>
          </a:p>
          <a:p>
            <a:pPr lvl="1"/>
            <a:r>
              <a:rPr lang="nl-NL" sz="1400" dirty="0"/>
              <a:t>heeft kennis van acclimatisatie omstandigheden, afhankelijk van het land van herkomst en de wijze van transport</a:t>
            </a:r>
          </a:p>
          <a:p>
            <a:pPr lvl="1"/>
            <a:r>
              <a:rPr lang="nl-NL" sz="1400" dirty="0"/>
              <a:t>heeft kennis van huisvesting van zieke en van ziekte verdachte vogels</a:t>
            </a:r>
          </a:p>
          <a:p>
            <a:pPr lvl="1"/>
            <a:r>
              <a:rPr lang="nl-NL" sz="1400" dirty="0"/>
              <a:t>heeft kennis van de voortplanting van vogels en de ontwikkeling vanaf embryo</a:t>
            </a:r>
          </a:p>
          <a:p>
            <a:pPr lvl="1"/>
            <a:r>
              <a:rPr lang="nl-NL" sz="1400" dirty="0"/>
              <a:t>heeft kennis van de natuurlijke biotoop en het gedrag van vogels</a:t>
            </a:r>
          </a:p>
          <a:p>
            <a:pPr lvl="1"/>
            <a:r>
              <a:rPr lang="nl-NL" sz="1400" dirty="0"/>
              <a:t>heeft kennis van invasieve soorten en hoe hiermee om te gaan</a:t>
            </a:r>
          </a:p>
          <a:p>
            <a:pPr lvl="1"/>
            <a:r>
              <a:rPr lang="nl-NL" sz="1400" dirty="0"/>
              <a:t>heeft kennis van ziektebeelden, </a:t>
            </a:r>
            <a:r>
              <a:rPr lang="nl-NL" sz="1400" dirty="0" err="1"/>
              <a:t>zoönosen</a:t>
            </a:r>
            <a:r>
              <a:rPr lang="nl-NL" sz="1400" dirty="0"/>
              <a:t>, fysieke en gedragsmatige afwijkingen</a:t>
            </a:r>
          </a:p>
          <a:p>
            <a:pPr lvl="1"/>
            <a:r>
              <a:rPr lang="nl-NL" sz="1400" dirty="0"/>
              <a:t>heeft kennis van preventieve en curatieve gezondheidszorg</a:t>
            </a:r>
          </a:p>
          <a:p>
            <a:pPr lvl="1"/>
            <a:r>
              <a:rPr lang="nl-NL" sz="1400" dirty="0"/>
              <a:t>heeft kennis van betrouwbare informatiebronnen</a:t>
            </a:r>
          </a:p>
          <a:p>
            <a:pPr lvl="1"/>
            <a:r>
              <a:rPr lang="nl-NL" sz="1400" dirty="0"/>
              <a:t>heeft kennis van de minimale noodzakelijke informatie om te kunnen handelen in een nieuwe soort die nog niet in het bedrijf voorkomt</a:t>
            </a:r>
          </a:p>
          <a:p>
            <a:pPr lvl="1"/>
            <a:r>
              <a:rPr lang="nl-NL" sz="1400" dirty="0"/>
              <a:t>heeft kennis van de gehele handelsketen</a:t>
            </a:r>
          </a:p>
          <a:p>
            <a:pPr lvl="1"/>
            <a:r>
              <a:rPr lang="nl-NL" sz="1400" dirty="0"/>
              <a:t>heeft kennis van wetgeving over het geven van voorlichting, bijsluiters</a:t>
            </a:r>
          </a:p>
          <a:p>
            <a:endParaRPr lang="nl-NL" sz="1600" dirty="0"/>
          </a:p>
        </p:txBody>
      </p:sp>
    </p:spTree>
    <p:extLst>
      <p:ext uri="{BB962C8B-B14F-4D97-AF65-F5344CB8AC3E}">
        <p14:creationId xmlns:p14="http://schemas.microsoft.com/office/powerpoint/2010/main" val="182776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Kennis-examen</a:t>
            </a:r>
          </a:p>
        </p:txBody>
      </p:sp>
      <p:sp>
        <p:nvSpPr>
          <p:cNvPr id="3" name="Tijdelijke aanduiding voor inhoud 2"/>
          <p:cNvSpPr>
            <a:spLocks noGrp="1"/>
          </p:cNvSpPr>
          <p:nvPr>
            <p:ph idx="1"/>
          </p:nvPr>
        </p:nvSpPr>
        <p:spPr/>
        <p:txBody>
          <a:bodyPr/>
          <a:lstStyle/>
          <a:p>
            <a:r>
              <a:rPr lang="nl-NL" dirty="0"/>
              <a:t> Meerkeuzevragen</a:t>
            </a:r>
          </a:p>
          <a:p>
            <a:r>
              <a:rPr lang="nl-NL" dirty="0"/>
              <a:t> 60 procent minimaal goed hebben</a:t>
            </a:r>
          </a:p>
          <a:p>
            <a:endParaRPr lang="nl-NL" dirty="0"/>
          </a:p>
          <a:p>
            <a:r>
              <a:rPr lang="nl-NL" dirty="0"/>
              <a:t>Voorwaarde opgaan voor je examen: minimaal 80 procent aanwezig in de les, actief mee doen in de les en alle opdrachten </a:t>
            </a:r>
            <a:r>
              <a:rPr lang="nl-NL" dirty="0" err="1"/>
              <a:t>All</a:t>
            </a:r>
            <a:r>
              <a:rPr lang="nl-NL" dirty="0"/>
              <a:t> </a:t>
            </a:r>
            <a:r>
              <a:rPr lang="nl-NL" dirty="0" err="1"/>
              <a:t>you</a:t>
            </a:r>
            <a:r>
              <a:rPr lang="nl-NL" dirty="0"/>
              <a:t> </a:t>
            </a:r>
            <a:r>
              <a:rPr lang="nl-NL" dirty="0" err="1"/>
              <a:t>can</a:t>
            </a:r>
            <a:r>
              <a:rPr lang="nl-NL" dirty="0"/>
              <a:t> </a:t>
            </a:r>
            <a:r>
              <a:rPr lang="nl-NL" dirty="0" err="1"/>
              <a:t>learn</a:t>
            </a:r>
            <a:r>
              <a:rPr lang="nl-NL" dirty="0"/>
              <a:t> gemaakt en gemiddeld voldoende behaald.</a:t>
            </a:r>
          </a:p>
          <a:p>
            <a:endParaRPr lang="nl-NL" dirty="0"/>
          </a:p>
        </p:txBody>
      </p:sp>
    </p:spTree>
    <p:extLst>
      <p:ext uri="{BB962C8B-B14F-4D97-AF65-F5344CB8AC3E}">
        <p14:creationId xmlns:p14="http://schemas.microsoft.com/office/powerpoint/2010/main" val="356513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66272"/>
            <a:ext cx="7886700" cy="1325563"/>
          </a:xfrm>
        </p:spPr>
        <p:txBody>
          <a:bodyPr/>
          <a:lstStyle/>
          <a:p>
            <a:r>
              <a:rPr lang="nl-NL" dirty="0"/>
              <a:t>Vaardigheden en verzorgen</a:t>
            </a:r>
          </a:p>
        </p:txBody>
      </p:sp>
      <p:sp>
        <p:nvSpPr>
          <p:cNvPr id="3" name="Tijdelijke aanduiding voor inhoud 2"/>
          <p:cNvSpPr>
            <a:spLocks noGrp="1"/>
          </p:cNvSpPr>
          <p:nvPr>
            <p:ph idx="1"/>
          </p:nvPr>
        </p:nvSpPr>
        <p:spPr>
          <a:xfrm>
            <a:off x="0" y="1495168"/>
            <a:ext cx="8946292" cy="5194390"/>
          </a:xfrm>
        </p:spPr>
        <p:txBody>
          <a:bodyPr>
            <a:noAutofit/>
          </a:bodyPr>
          <a:lstStyle/>
          <a:p>
            <a:r>
              <a:rPr lang="nl-NL" sz="1800" dirty="0"/>
              <a:t>kan een levering vogels controleren en afwijkingen herkennen</a:t>
            </a:r>
            <a:br>
              <a:rPr lang="nl-NL" sz="1800" dirty="0"/>
            </a:br>
            <a:r>
              <a:rPr lang="nl-NL" sz="1800" dirty="0"/>
              <a:t>kan de meest voorkomende verhandelde vogels benoemen</a:t>
            </a:r>
            <a:br>
              <a:rPr lang="nl-NL" sz="1800" dirty="0"/>
            </a:br>
            <a:r>
              <a:rPr lang="nl-NL" sz="1800" dirty="0"/>
              <a:t>kan omgaan met de meest voorkomende vogelsoorten</a:t>
            </a:r>
            <a:br>
              <a:rPr lang="nl-NL" sz="1800" dirty="0"/>
            </a:br>
            <a:r>
              <a:rPr lang="nl-NL" sz="1800" dirty="0"/>
              <a:t>kan vogels voeren en verzorgen</a:t>
            </a:r>
            <a:br>
              <a:rPr lang="nl-NL" sz="1800" dirty="0"/>
            </a:br>
            <a:r>
              <a:rPr lang="nl-NL" sz="1800" dirty="0"/>
              <a:t>kan vogels hanteren en (in voorkomende gevallen) laten wennen aan </a:t>
            </a:r>
            <a:r>
              <a:rPr lang="nl-NL" sz="1800" dirty="0" err="1"/>
              <a:t>animal</a:t>
            </a:r>
            <a:r>
              <a:rPr lang="nl-NL" sz="1800" dirty="0"/>
              <a:t> handling</a:t>
            </a:r>
            <a:br>
              <a:rPr lang="nl-NL" sz="1800" dirty="0"/>
            </a:br>
            <a:r>
              <a:rPr lang="nl-NL" sz="1800" dirty="0"/>
              <a:t>kan hygiënische maatregelen nemen, ook t.a.v. persoonlijke hygiëne</a:t>
            </a:r>
            <a:br>
              <a:rPr lang="nl-NL" sz="1800" dirty="0"/>
            </a:br>
            <a:r>
              <a:rPr lang="nl-NL" sz="1800" dirty="0"/>
              <a:t>kan dode vogels afvoeren</a:t>
            </a:r>
            <a:br>
              <a:rPr lang="nl-NL" sz="1800" dirty="0"/>
            </a:br>
            <a:r>
              <a:rPr lang="nl-NL" sz="1800" dirty="0"/>
              <a:t>kan werkzaamheden en afwijkingen registreren</a:t>
            </a:r>
            <a:br>
              <a:rPr lang="nl-NL" sz="1800" dirty="0"/>
            </a:br>
            <a:r>
              <a:rPr lang="nl-NL" sz="1800" dirty="0"/>
              <a:t>kan vogels in ziekenboeg, quarantaine of isolatie plaatsen</a:t>
            </a:r>
            <a:br>
              <a:rPr lang="nl-NL" sz="1800" dirty="0"/>
            </a:br>
            <a:r>
              <a:rPr lang="nl-NL" sz="1800" dirty="0"/>
              <a:t>kan vocht- en voedselopname controleren en registreren</a:t>
            </a:r>
            <a:br>
              <a:rPr lang="nl-NL" sz="1800" dirty="0"/>
            </a:br>
            <a:r>
              <a:rPr lang="nl-NL" sz="1800" dirty="0"/>
              <a:t>kan het gedrag monitoren en registreren</a:t>
            </a:r>
            <a:br>
              <a:rPr lang="nl-NL" sz="1800" dirty="0"/>
            </a:br>
            <a:r>
              <a:rPr lang="nl-NL" sz="1800" dirty="0"/>
              <a:t>kan adequaat reageren op ziekte en afwijkend gedrag</a:t>
            </a:r>
            <a:br>
              <a:rPr lang="nl-NL" sz="1800" dirty="0"/>
            </a:br>
            <a:r>
              <a:rPr lang="nl-NL" sz="1800" dirty="0"/>
              <a:t>kan tijdig een deskundige inschakelen en assisteren</a:t>
            </a:r>
            <a:br>
              <a:rPr lang="nl-NL" sz="1800" dirty="0"/>
            </a:br>
            <a:r>
              <a:rPr lang="nl-NL" sz="1800" dirty="0"/>
              <a:t>kan zieke en gewonde dieren transporteren</a:t>
            </a:r>
            <a:br>
              <a:rPr lang="nl-NL" sz="1800" dirty="0"/>
            </a:br>
            <a:r>
              <a:rPr lang="nl-NL" sz="1800" dirty="0"/>
              <a:t>kan een </a:t>
            </a:r>
            <a:r>
              <a:rPr lang="nl-NL" sz="1800" dirty="0" err="1"/>
              <a:t>fokplan</a:t>
            </a:r>
            <a:r>
              <a:rPr lang="nl-NL" sz="1800" dirty="0"/>
              <a:t> opstellen en ouderdieren selecteren</a:t>
            </a:r>
            <a:br>
              <a:rPr lang="nl-NL" sz="1800" dirty="0"/>
            </a:br>
            <a:r>
              <a:rPr lang="nl-NL" sz="1800" dirty="0"/>
              <a:t>kan nestmateriaal verzorgen</a:t>
            </a:r>
            <a:br>
              <a:rPr lang="nl-NL" sz="1800" dirty="0"/>
            </a:br>
            <a:r>
              <a:rPr lang="nl-NL" sz="1800" dirty="0"/>
              <a:t>kan schriftelijk en mondeling voorlichting geven over het houden en verzorgen van vogel</a:t>
            </a:r>
            <a:br>
              <a:rPr lang="nl-NL" sz="1800" dirty="0"/>
            </a:br>
            <a:r>
              <a:rPr lang="nl-NL" sz="1800" dirty="0"/>
              <a:t>kan de verpakking afstemmen op het dier, volgens de IATA-regels (EU)</a:t>
            </a:r>
            <a:br>
              <a:rPr lang="nl-NL" sz="1800" dirty="0"/>
            </a:br>
            <a:r>
              <a:rPr lang="nl-NL" sz="1800" dirty="0"/>
              <a:t>kan protocollen voor vaste werkwijzen opstellen</a:t>
            </a:r>
            <a:br>
              <a:rPr lang="nl-NL" sz="1800" dirty="0"/>
            </a:br>
            <a:r>
              <a:rPr lang="nl-NL" sz="1800" dirty="0"/>
              <a:t>kan betrouwbare leveranciers selecteren</a:t>
            </a:r>
          </a:p>
        </p:txBody>
      </p:sp>
    </p:spTree>
    <p:extLst>
      <p:ext uri="{BB962C8B-B14F-4D97-AF65-F5344CB8AC3E}">
        <p14:creationId xmlns:p14="http://schemas.microsoft.com/office/powerpoint/2010/main" val="195812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9313"/>
            <a:ext cx="7886700" cy="783190"/>
          </a:xfrm>
        </p:spPr>
        <p:txBody>
          <a:bodyPr/>
          <a:lstStyle/>
          <a:p>
            <a:r>
              <a:rPr lang="nl-NL" dirty="0"/>
              <a:t>Vaardigheidsexamen </a:t>
            </a:r>
          </a:p>
        </p:txBody>
      </p:sp>
      <p:sp>
        <p:nvSpPr>
          <p:cNvPr id="3" name="Tijdelijke aanduiding voor inhoud 2"/>
          <p:cNvSpPr>
            <a:spLocks noGrp="1"/>
          </p:cNvSpPr>
          <p:nvPr>
            <p:ph idx="1"/>
          </p:nvPr>
        </p:nvSpPr>
        <p:spPr>
          <a:xfrm>
            <a:off x="202019" y="882503"/>
            <a:ext cx="8313331" cy="5975497"/>
          </a:xfrm>
        </p:spPr>
        <p:txBody>
          <a:bodyPr>
            <a:noAutofit/>
          </a:bodyPr>
          <a:lstStyle/>
          <a:p>
            <a:r>
              <a:rPr lang="nl-NL" sz="1400" dirty="0"/>
              <a:t> Voorbereiding door de lessen en eigen investering </a:t>
            </a:r>
          </a:p>
          <a:p>
            <a:r>
              <a:rPr lang="nl-NL" sz="1400" dirty="0"/>
              <a:t>Tijdens het examen laat je zien:</a:t>
            </a:r>
          </a:p>
          <a:p>
            <a:pPr lvl="1"/>
            <a:r>
              <a:rPr lang="nl-NL" sz="1200" dirty="0"/>
              <a:t>rekening houdt met het dierenwelzijn;</a:t>
            </a:r>
            <a:br>
              <a:rPr lang="nl-NL" sz="1200" dirty="0"/>
            </a:br>
            <a:r>
              <a:rPr lang="nl-NL" sz="1200" dirty="0"/>
              <a:t>rekening houdt met soort specifieke eigenschappen;</a:t>
            </a:r>
            <a:br>
              <a:rPr lang="nl-NL" sz="1200" dirty="0"/>
            </a:br>
            <a:r>
              <a:rPr lang="nl-NL" sz="1200" dirty="0"/>
              <a:t>waar nodig hulp inschakelt;</a:t>
            </a:r>
            <a:br>
              <a:rPr lang="nl-NL" sz="1200" dirty="0"/>
            </a:br>
            <a:r>
              <a:rPr lang="nl-NL" sz="1200" dirty="0"/>
              <a:t>hygiënisch werkt;</a:t>
            </a:r>
            <a:br>
              <a:rPr lang="nl-NL" sz="1200" dirty="0"/>
            </a:br>
            <a:r>
              <a:rPr lang="nl-NL" sz="1200" dirty="0"/>
              <a:t>werkt volgens de richtlijnen van het bedrijf;</a:t>
            </a:r>
            <a:br>
              <a:rPr lang="nl-NL" sz="1200" dirty="0"/>
            </a:br>
            <a:r>
              <a:rPr lang="nl-NL" sz="1200" dirty="0"/>
              <a:t>veilig werkt voor mens en dier;</a:t>
            </a:r>
            <a:br>
              <a:rPr lang="nl-NL" sz="1200" dirty="0"/>
            </a:br>
            <a:r>
              <a:rPr lang="nl-NL" sz="1200" dirty="0"/>
              <a:t>de dieren continu monitort.</a:t>
            </a:r>
          </a:p>
          <a:p>
            <a:r>
              <a:rPr lang="nl-NL" sz="1400" dirty="0"/>
              <a:t> Vier opdrachten </a:t>
            </a:r>
          </a:p>
          <a:p>
            <a:pPr lvl="1"/>
            <a:r>
              <a:rPr lang="nl-NL" sz="1200" dirty="0"/>
              <a:t>Gezondheidscontrole; </a:t>
            </a:r>
            <a:br>
              <a:rPr lang="nl-NL" sz="1200" dirty="0"/>
            </a:br>
            <a:r>
              <a:rPr lang="nl-NL" sz="1200" dirty="0"/>
              <a:t>Verplaatsen </a:t>
            </a:r>
            <a:br>
              <a:rPr lang="nl-NL" sz="1200" dirty="0"/>
            </a:br>
            <a:r>
              <a:rPr lang="nl-NL" sz="1200" dirty="0"/>
              <a:t>verzorgen, schoon maken en voeren </a:t>
            </a:r>
            <a:br>
              <a:rPr lang="nl-NL" sz="1200" dirty="0"/>
            </a:br>
            <a:r>
              <a:rPr lang="nl-NL" sz="1200" dirty="0"/>
              <a:t>Voorlichting geven  </a:t>
            </a:r>
          </a:p>
          <a:p>
            <a:r>
              <a:rPr lang="nl-NL" sz="1400" dirty="0"/>
              <a:t> 1 opdrachtgever, 1 examinator.  </a:t>
            </a:r>
          </a:p>
          <a:p>
            <a:r>
              <a:rPr lang="nl-NL" sz="1400" dirty="0"/>
              <a:t>Eén examengesprek </a:t>
            </a:r>
          </a:p>
          <a:p>
            <a:r>
              <a:rPr lang="nl-NL" sz="1400" dirty="0"/>
              <a:t> Zelfstandig </a:t>
            </a:r>
          </a:p>
          <a:p>
            <a:r>
              <a:rPr lang="nl-NL" sz="1400" dirty="0"/>
              <a:t> Beoordeling door beoordelingsformulier per onderdeel. Harde eis moet minimaal voldoende behaald worden.</a:t>
            </a:r>
          </a:p>
          <a:p>
            <a:r>
              <a:rPr lang="nl-NL" sz="1400" dirty="0"/>
              <a:t> 1 uur. </a:t>
            </a:r>
          </a:p>
          <a:p>
            <a:r>
              <a:rPr lang="nl-NL" sz="1400" dirty="0"/>
              <a:t>Behaald als: Alle vaardigheden met harde eis voldoende, minimaal 6 van de 7 vaardigheden voldoende (75%) 	</a:t>
            </a:r>
          </a:p>
          <a:p>
            <a:r>
              <a:rPr lang="nl-NL" sz="1400" dirty="0"/>
              <a:t>We nemen later de opdrachten helemaal door. We werken in de lessen aan de voorbereiding van het examen door de vaardigheden te oefenen. </a:t>
            </a:r>
          </a:p>
        </p:txBody>
      </p:sp>
    </p:spTree>
    <p:extLst>
      <p:ext uri="{BB962C8B-B14F-4D97-AF65-F5344CB8AC3E}">
        <p14:creationId xmlns:p14="http://schemas.microsoft.com/office/powerpoint/2010/main" val="1049885177"/>
      </p:ext>
    </p:extLst>
  </p:cSld>
  <p:clrMapOvr>
    <a:masterClrMapping/>
  </p:clrMapOvr>
</p:sld>
</file>

<file path=ppt/theme/theme1.xml><?xml version="1.0" encoding="utf-8"?>
<a:theme xmlns:a="http://schemas.openxmlformats.org/drawingml/2006/main" name="GroeneWelle_v2015">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oeneWelle_v2015" id="{32262DFA-C85B-4B70-8416-EB8247F98055}" vid="{2D1EB2D9-A1FA-4186-9506-712A317FE5F5}"/>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99E1F0F0128A489808F65059D47C53" ma:contentTypeVersion="0" ma:contentTypeDescription="Een nieuw document maken." ma:contentTypeScope="" ma:versionID="39d62ed0e2d11174fb243d25a4aba101">
  <xsd:schema xmlns:xsd="http://www.w3.org/2001/XMLSchema" xmlns:xs="http://www.w3.org/2001/XMLSchema" xmlns:p="http://schemas.microsoft.com/office/2006/metadata/properties" targetNamespace="http://schemas.microsoft.com/office/2006/metadata/properties" ma:root="true" ma:fieldsID="4fa6fd063ed751774223c1dab52bc8e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2D300C-45EC-4B6F-B7AC-392F14C798C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A2A386A-CA85-4C40-B9CF-99C3D8DDDA9C}">
  <ds:schemaRefs>
    <ds:schemaRef ds:uri="http://schemas.microsoft.com/sharepoint/v3/contenttype/forms"/>
  </ds:schemaRefs>
</ds:datastoreItem>
</file>

<file path=customXml/itemProps3.xml><?xml version="1.0" encoding="utf-8"?>
<ds:datastoreItem xmlns:ds="http://schemas.openxmlformats.org/officeDocument/2006/customXml" ds:itemID="{A09F6A33-B3BB-4ACB-8F0D-1A7D265AA3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GroeneWelle_v2015</Template>
  <TotalTime>6796</TotalTime>
  <Words>2823</Words>
  <Application>Microsoft Office PowerPoint</Application>
  <PresentationFormat>Diavoorstelling (4:3)</PresentationFormat>
  <Paragraphs>406</Paragraphs>
  <Slides>38</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Calibri</vt:lpstr>
      <vt:lpstr>Calibri Light</vt:lpstr>
      <vt:lpstr>Wingdings</vt:lpstr>
      <vt:lpstr>GroeneWelle_v2015</vt:lpstr>
      <vt:lpstr>Keuzedeel CE Vogels Les 1 Theorie</vt:lpstr>
      <vt:lpstr>Voorstellen</vt:lpstr>
      <vt:lpstr>Introductie Keuzedeel CE Vogels</vt:lpstr>
      <vt:lpstr>Wat kan je met je certificaat? </vt:lpstr>
      <vt:lpstr>Verwachting beginnend beroepsbeoefenaar </vt:lpstr>
      <vt:lpstr>Kennis</vt:lpstr>
      <vt:lpstr>Kennis-examen</vt:lpstr>
      <vt:lpstr>Vaardigheden en verzorgen</vt:lpstr>
      <vt:lpstr>Vaardigheidsexamen </vt:lpstr>
      <vt:lpstr>Keuzedeel CE vogels behaald als:</vt:lpstr>
      <vt:lpstr>Lesmateriaal</vt:lpstr>
      <vt:lpstr>Inhoud les 1 </vt:lpstr>
      <vt:lpstr>Leerdoelen:</vt:lpstr>
      <vt:lpstr>Inleiding vogelwereld</vt:lpstr>
      <vt:lpstr>Algemene bijzonderheden aan een vogel</vt:lpstr>
      <vt:lpstr>Taxonomie</vt:lpstr>
      <vt:lpstr>Oorsprong Vogels</vt:lpstr>
      <vt:lpstr>PowerPoint-presentatie</vt:lpstr>
      <vt:lpstr>Ordes (15)</vt:lpstr>
      <vt:lpstr>Opdracht </vt:lpstr>
      <vt:lpstr>Passeriformes (zangvogels)</vt:lpstr>
      <vt:lpstr>Psittaciformes (papegaaiachtigen)</vt:lpstr>
      <vt:lpstr>Falconiformes (valken en caracara’s)</vt:lpstr>
      <vt:lpstr>Strigiformes (uilen)</vt:lpstr>
      <vt:lpstr>Columbiformes (duiven)</vt:lpstr>
      <vt:lpstr>Charadriiformes (steltvogels)</vt:lpstr>
      <vt:lpstr>Pelecaniformes (pelikanen, lepelaars, ibissen)</vt:lpstr>
      <vt:lpstr>Musophagiformes (toerako’s)</vt:lpstr>
      <vt:lpstr>Gruiformes (kraanvogels en rallen)</vt:lpstr>
      <vt:lpstr>Rheiformes (nandoes)</vt:lpstr>
      <vt:lpstr>Casuariiformes (kasuarissen en emoes)</vt:lpstr>
      <vt:lpstr>Anseriformes (Watervogels zoals eenden, ganzen en zwanen </vt:lpstr>
      <vt:lpstr>Galliformes (Hoenderachtigen)</vt:lpstr>
      <vt:lpstr>Accipitriformes (roofvogels en gieren</vt:lpstr>
      <vt:lpstr>Coraciiformes (ijsvogels, bijeneters, scharrelaars)</vt:lpstr>
      <vt:lpstr>Opdracht soortenlijst </vt:lpstr>
      <vt:lpstr>Groepsverdeling </vt:lpstr>
      <vt:lpstr>Afsluiting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Liza Groot Severt</dc:creator>
  <cp:lastModifiedBy>Emil van der Weijden</cp:lastModifiedBy>
  <cp:revision>485</cp:revision>
  <dcterms:created xsi:type="dcterms:W3CDTF">2016-05-17T13:10:52Z</dcterms:created>
  <dcterms:modified xsi:type="dcterms:W3CDTF">2023-11-13T10:58:29Z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0x0101009899E1F0F0128A489808F65059D47C53</vt:lpwstr>
  </property>
  <property fmtid="{D5CDD505-2E9C-101B-9397-08002B2CF9AE}" pid="3" name="IsMyDocuments">
    <vt:bool>true</vt:bool>
  </property>
</Properties>
</file>